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38"/>
  </p:notesMasterIdLst>
  <p:sldIdLst>
    <p:sldId id="306" r:id="rId5"/>
    <p:sldId id="307" r:id="rId6"/>
    <p:sldId id="309" r:id="rId7"/>
    <p:sldId id="325" r:id="rId8"/>
    <p:sldId id="308" r:id="rId9"/>
    <p:sldId id="314" r:id="rId10"/>
    <p:sldId id="315" r:id="rId11"/>
    <p:sldId id="317" r:id="rId12"/>
    <p:sldId id="318" r:id="rId13"/>
    <p:sldId id="319" r:id="rId14"/>
    <p:sldId id="320" r:id="rId15"/>
    <p:sldId id="321" r:id="rId16"/>
    <p:sldId id="322" r:id="rId17"/>
    <p:sldId id="323" r:id="rId18"/>
    <p:sldId id="327" r:id="rId19"/>
    <p:sldId id="328" r:id="rId20"/>
    <p:sldId id="329" r:id="rId21"/>
    <p:sldId id="294" r:id="rId22"/>
    <p:sldId id="330" r:id="rId23"/>
    <p:sldId id="331" r:id="rId24"/>
    <p:sldId id="332" r:id="rId25"/>
    <p:sldId id="333" r:id="rId26"/>
    <p:sldId id="343" r:id="rId27"/>
    <p:sldId id="334" r:id="rId28"/>
    <p:sldId id="336" r:id="rId29"/>
    <p:sldId id="337" r:id="rId30"/>
    <p:sldId id="338" r:id="rId31"/>
    <p:sldId id="339" r:id="rId32"/>
    <p:sldId id="340" r:id="rId33"/>
    <p:sldId id="341" r:id="rId34"/>
    <p:sldId id="342" r:id="rId35"/>
    <p:sldId id="324" r:id="rId36"/>
    <p:sldId id="31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9" autoAdjust="0"/>
    <p:restoredTop sz="85077" autoAdjust="0"/>
  </p:normalViewPr>
  <p:slideViewPr>
    <p:cSldViewPr snapToGrid="0">
      <p:cViewPr varScale="1">
        <p:scale>
          <a:sx n="105" d="100"/>
          <a:sy n="105" d="100"/>
        </p:scale>
        <p:origin x="1248" y="19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2/28/23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718079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1316487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2420816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186956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63901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829363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27</a:t>
            </a:fld>
            <a:endParaRPr lang="en-US" dirty="0"/>
          </a:p>
        </p:txBody>
      </p:sp>
    </p:spTree>
    <p:extLst>
      <p:ext uri="{BB962C8B-B14F-4D97-AF65-F5344CB8AC3E}">
        <p14:creationId xmlns:p14="http://schemas.microsoft.com/office/powerpoint/2010/main" val="3404635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30</a:t>
            </a:fld>
            <a:endParaRPr lang="en-US" dirty="0"/>
          </a:p>
        </p:txBody>
      </p:sp>
    </p:spTree>
    <p:extLst>
      <p:ext uri="{BB962C8B-B14F-4D97-AF65-F5344CB8AC3E}">
        <p14:creationId xmlns:p14="http://schemas.microsoft.com/office/powerpoint/2010/main" val="259891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cap="none" dirty="0">
                <a:latin typeface="Calibri" panose="020F0502020204030204" pitchFamily="34" charset="0"/>
                <a:cs typeface="Calibri" panose="020F0502020204030204" pitchFamily="34" charset="0"/>
              </a:rPr>
              <a:t>Cymbiotika</a:t>
            </a:r>
            <a:br>
              <a:rPr lang="en-US" cap="none" dirty="0">
                <a:latin typeface="Calibri" panose="020F0502020204030204" pitchFamily="34" charset="0"/>
                <a:cs typeface="Calibri" panose="020F0502020204030204" pitchFamily="34" charset="0"/>
              </a:rPr>
            </a:br>
            <a:r>
              <a:rPr lang="en-US" sz="5400" cap="none" dirty="0">
                <a:latin typeface="Calibri" panose="020F0502020204030204" pitchFamily="34" charset="0"/>
                <a:cs typeface="Calibri" panose="020F0502020204030204" pitchFamily="34" charset="0"/>
              </a:rPr>
              <a:t> </a:t>
            </a:r>
            <a:br>
              <a:rPr lang="en-US" sz="5400" cap="none" dirty="0">
                <a:latin typeface="Calibri" panose="020F0502020204030204" pitchFamily="34" charset="0"/>
                <a:cs typeface="Calibri" panose="020F0502020204030204" pitchFamily="34" charset="0"/>
              </a:rPr>
            </a:br>
            <a:r>
              <a:rPr lang="en-US" sz="5400" cap="none" dirty="0">
                <a:latin typeface="Calibri" panose="020F0502020204030204" pitchFamily="34" charset="0"/>
                <a:cs typeface="Calibri" panose="020F0502020204030204" pitchFamily="34" charset="0"/>
              </a:rPr>
              <a:t>Junior Data Analyst</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600" dirty="0">
                <a:solidFill>
                  <a:schemeClr val="bg1"/>
                </a:solidFill>
              </a:rPr>
              <a:t>Will Mino</a:t>
            </a:r>
          </a:p>
          <a:p>
            <a:r>
              <a:rPr lang="en-US" sz="2600" dirty="0"/>
              <a:t>Junior Data Analyst Candidate</a:t>
            </a:r>
            <a:endParaRPr lang="en-US" sz="26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42D614-3C2A-3E00-E542-771E43E9DCEB}"/>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
        <p:nvSpPr>
          <p:cNvPr id="7" name="Title 2">
            <a:extLst>
              <a:ext uri="{FF2B5EF4-FFF2-40B4-BE49-F238E27FC236}">
                <a16:creationId xmlns:a16="http://schemas.microsoft.com/office/drawing/2014/main" id="{2D1434AA-3A6D-3268-ABD8-3475DF002E09}"/>
              </a:ext>
            </a:extLst>
          </p:cNvPr>
          <p:cNvSpPr>
            <a:spLocks noGrp="1"/>
          </p:cNvSpPr>
          <p:nvPr>
            <p:ph type="title"/>
          </p:nvPr>
        </p:nvSpPr>
        <p:spPr>
          <a:xfrm>
            <a:off x="804672" y="951965"/>
            <a:ext cx="10344830" cy="543203"/>
          </a:xfrm>
        </p:spPr>
        <p:txBody>
          <a:bodyPr>
            <a:noAutofit/>
          </a:bodyPr>
          <a:lstStyle/>
          <a:p>
            <a:r>
              <a:rPr lang="en-US" sz="3600" dirty="0"/>
              <a:t>Analysis</a:t>
            </a:r>
          </a:p>
        </p:txBody>
      </p:sp>
      <p:sp>
        <p:nvSpPr>
          <p:cNvPr id="8" name="Content Placeholder 3">
            <a:extLst>
              <a:ext uri="{FF2B5EF4-FFF2-40B4-BE49-F238E27FC236}">
                <a16:creationId xmlns:a16="http://schemas.microsoft.com/office/drawing/2014/main" id="{7FDF23DB-8AEB-2BFE-022E-F5E96EE64A6A}"/>
              </a:ext>
            </a:extLst>
          </p:cNvPr>
          <p:cNvSpPr>
            <a:spLocks noGrp="1"/>
          </p:cNvSpPr>
          <p:nvPr>
            <p:ph idx="1"/>
          </p:nvPr>
        </p:nvSpPr>
        <p:spPr>
          <a:xfrm>
            <a:off x="237401" y="1705233"/>
            <a:ext cx="10055777" cy="4917989"/>
          </a:xfrm>
        </p:spPr>
        <p:txBody>
          <a:bodyPr>
            <a:normAutofit/>
          </a:bodyPr>
          <a:lstStyle/>
          <a:p>
            <a:pPr marL="342900" indent="-342900">
              <a:buFont typeface="Arial" panose="020B0604020202020204" pitchFamily="34" charset="0"/>
              <a:buChar char="•"/>
            </a:pPr>
            <a:r>
              <a:rPr lang="en-US" dirty="0"/>
              <a:t>We can then combine our list of lost customer events with our ”churn_table”. Grouping by each month will give us a count of lost customer events per month.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Churn rate denominator in calculation is the total customers per month, which we get by taking off the ‘CANCELLED’ filter. Now all ‘ACTIVE’ status customers and ‘CANCELLED’ status customers, who had active subscriptions at one point in time, will have data points (table rows) for each month in which their subscription. We can then get total number of customers per month.</a:t>
            </a:r>
          </a:p>
          <a:p>
            <a:pPr marL="342900" indent="-342900">
              <a:buFont typeface="Arial" panose="020B0604020202020204" pitchFamily="34" charset="0"/>
              <a:buChar char="•"/>
            </a:pPr>
            <a:r>
              <a:rPr lang="en-US" dirty="0"/>
              <a:t>This total number of customers is obtained by grouping all the data by “month” and getting the number of unique customers per month.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4" name="Content Placeholder 3">
            <a:extLst>
              <a:ext uri="{FF2B5EF4-FFF2-40B4-BE49-F238E27FC236}">
                <a16:creationId xmlns:a16="http://schemas.microsoft.com/office/drawing/2014/main" id="{A03131C5-A0EB-E7AA-E131-017AD0542A5D}"/>
              </a:ext>
            </a:extLst>
          </p:cNvPr>
          <p:cNvSpPr txBox="1">
            <a:spLocks/>
          </p:cNvSpPr>
          <p:nvPr/>
        </p:nvSpPr>
        <p:spPr>
          <a:xfrm>
            <a:off x="5419859" y="1705233"/>
            <a:ext cx="5933941" cy="491798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Footer Placeholder 4">
            <a:extLst>
              <a:ext uri="{FF2B5EF4-FFF2-40B4-BE49-F238E27FC236}">
                <a16:creationId xmlns:a16="http://schemas.microsoft.com/office/drawing/2014/main" id="{C958090E-F73C-E6CC-1B11-71E4A3088C38}"/>
              </a:ext>
            </a:extLst>
          </p:cNvPr>
          <p:cNvSpPr>
            <a:spLocks noGrp="1"/>
          </p:cNvSpPr>
          <p:nvPr>
            <p:ph type="ftr" sz="quarter" idx="11"/>
          </p:nvPr>
        </p:nvSpPr>
        <p:spPr>
          <a:xfrm>
            <a:off x="7964424" y="621792"/>
            <a:ext cx="4114800" cy="365125"/>
          </a:xfrm>
        </p:spPr>
        <p:txBody>
          <a:bodyPr/>
          <a:lstStyle/>
          <a:p>
            <a:r>
              <a:rPr lang="en-US" dirty="0"/>
              <a:t>Monthly Customer Churn Rate</a:t>
            </a:r>
          </a:p>
        </p:txBody>
      </p:sp>
    </p:spTree>
    <p:extLst>
      <p:ext uri="{BB962C8B-B14F-4D97-AF65-F5344CB8AC3E}">
        <p14:creationId xmlns:p14="http://schemas.microsoft.com/office/powerpoint/2010/main" val="4121765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42D614-3C2A-3E00-E542-771E43E9DCEB}"/>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7" name="Title 2">
            <a:extLst>
              <a:ext uri="{FF2B5EF4-FFF2-40B4-BE49-F238E27FC236}">
                <a16:creationId xmlns:a16="http://schemas.microsoft.com/office/drawing/2014/main" id="{2D1434AA-3A6D-3268-ABD8-3475DF002E09}"/>
              </a:ext>
            </a:extLst>
          </p:cNvPr>
          <p:cNvSpPr>
            <a:spLocks noGrp="1"/>
          </p:cNvSpPr>
          <p:nvPr>
            <p:ph type="title"/>
          </p:nvPr>
        </p:nvSpPr>
        <p:spPr>
          <a:xfrm>
            <a:off x="804672" y="951965"/>
            <a:ext cx="10344830" cy="543203"/>
          </a:xfrm>
        </p:spPr>
        <p:txBody>
          <a:bodyPr>
            <a:noAutofit/>
          </a:bodyPr>
          <a:lstStyle/>
          <a:p>
            <a:r>
              <a:rPr lang="en-US" sz="4000" b="1" dirty="0"/>
              <a:t>Analysis</a:t>
            </a:r>
          </a:p>
        </p:txBody>
      </p:sp>
      <p:sp>
        <p:nvSpPr>
          <p:cNvPr id="8" name="Content Placeholder 3">
            <a:extLst>
              <a:ext uri="{FF2B5EF4-FFF2-40B4-BE49-F238E27FC236}">
                <a16:creationId xmlns:a16="http://schemas.microsoft.com/office/drawing/2014/main" id="{7FDF23DB-8AEB-2BFE-022E-F5E96EE64A6A}"/>
              </a:ext>
            </a:extLst>
          </p:cNvPr>
          <p:cNvSpPr>
            <a:spLocks noGrp="1"/>
          </p:cNvSpPr>
          <p:nvPr>
            <p:ph idx="1"/>
          </p:nvPr>
        </p:nvSpPr>
        <p:spPr>
          <a:xfrm>
            <a:off x="1171140" y="1571797"/>
            <a:ext cx="10055777" cy="4917989"/>
          </a:xfrm>
        </p:spPr>
        <p:txBody>
          <a:bodyPr>
            <a:normAutofit/>
          </a:bodyPr>
          <a:lstStyle/>
          <a:p>
            <a:pPr marL="342900" indent="-342900">
              <a:buFont typeface="Arial" panose="020B0604020202020204" pitchFamily="34" charset="0"/>
              <a:buChar char="•"/>
            </a:pPr>
            <a:r>
              <a:rPr lang="en-US" dirty="0"/>
              <a:t>Using our churn rate formula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4" name="Content Placeholder 3">
            <a:extLst>
              <a:ext uri="{FF2B5EF4-FFF2-40B4-BE49-F238E27FC236}">
                <a16:creationId xmlns:a16="http://schemas.microsoft.com/office/drawing/2014/main" id="{A03131C5-A0EB-E7AA-E131-017AD0542A5D}"/>
              </a:ext>
            </a:extLst>
          </p:cNvPr>
          <p:cNvSpPr txBox="1">
            <a:spLocks/>
          </p:cNvSpPr>
          <p:nvPr/>
        </p:nvSpPr>
        <p:spPr>
          <a:xfrm>
            <a:off x="5419859" y="1705233"/>
            <a:ext cx="5933941" cy="491798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0A9498C-FD63-2533-DB55-AD937F360F4A}"/>
              </a:ext>
            </a:extLst>
          </p:cNvPr>
          <p:cNvPicPr>
            <a:picLocks noChangeAspect="1"/>
          </p:cNvPicPr>
          <p:nvPr/>
        </p:nvPicPr>
        <p:blipFill>
          <a:blip r:embed="rId2"/>
          <a:stretch>
            <a:fillRect/>
          </a:stretch>
        </p:blipFill>
        <p:spPr>
          <a:xfrm>
            <a:off x="4414984" y="2259672"/>
            <a:ext cx="1340468" cy="4003166"/>
          </a:xfrm>
          <a:prstGeom prst="rect">
            <a:avLst/>
          </a:prstGeom>
        </p:spPr>
      </p:pic>
      <p:pic>
        <p:nvPicPr>
          <p:cNvPr id="3" name="Picture 2">
            <a:extLst>
              <a:ext uri="{FF2B5EF4-FFF2-40B4-BE49-F238E27FC236}">
                <a16:creationId xmlns:a16="http://schemas.microsoft.com/office/drawing/2014/main" id="{2812C6FE-7ED2-7C39-C2F9-A648DA83A5CC}"/>
              </a:ext>
            </a:extLst>
          </p:cNvPr>
          <p:cNvPicPr>
            <a:picLocks noChangeAspect="1"/>
          </p:cNvPicPr>
          <p:nvPr/>
        </p:nvPicPr>
        <p:blipFill>
          <a:blip r:embed="rId3"/>
          <a:stretch>
            <a:fillRect/>
          </a:stretch>
        </p:blipFill>
        <p:spPr>
          <a:xfrm>
            <a:off x="2194847" y="2259672"/>
            <a:ext cx="1441507" cy="4003167"/>
          </a:xfrm>
          <a:prstGeom prst="rect">
            <a:avLst/>
          </a:prstGeom>
        </p:spPr>
      </p:pic>
      <p:sp>
        <p:nvSpPr>
          <p:cNvPr id="4" name="Division 3">
            <a:extLst>
              <a:ext uri="{FF2B5EF4-FFF2-40B4-BE49-F238E27FC236}">
                <a16:creationId xmlns:a16="http://schemas.microsoft.com/office/drawing/2014/main" id="{7FDE4620-3D95-71A4-0881-C3FE7859DE63}"/>
              </a:ext>
            </a:extLst>
          </p:cNvPr>
          <p:cNvSpPr/>
          <p:nvPr/>
        </p:nvSpPr>
        <p:spPr>
          <a:xfrm>
            <a:off x="3600766" y="3754417"/>
            <a:ext cx="914400" cy="914400"/>
          </a:xfrm>
          <a:prstGeom prst="mathDivide">
            <a:avLst/>
          </a:prstGeom>
          <a:solidFill>
            <a:schemeClr val="tx2"/>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Bracket 8">
            <a:extLst>
              <a:ext uri="{FF2B5EF4-FFF2-40B4-BE49-F238E27FC236}">
                <a16:creationId xmlns:a16="http://schemas.microsoft.com/office/drawing/2014/main" id="{B475AEDA-BD21-FB75-E6CC-76DCFB0F10C0}"/>
              </a:ext>
            </a:extLst>
          </p:cNvPr>
          <p:cNvSpPr/>
          <p:nvPr/>
        </p:nvSpPr>
        <p:spPr>
          <a:xfrm>
            <a:off x="1771940" y="2068921"/>
            <a:ext cx="654908" cy="4376480"/>
          </a:xfrm>
          <a:prstGeom prst="leftBracket">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07E5176C-24DC-410C-4007-331DAA2C7706}"/>
              </a:ext>
            </a:extLst>
          </p:cNvPr>
          <p:cNvSpPr/>
          <p:nvPr/>
        </p:nvSpPr>
        <p:spPr>
          <a:xfrm>
            <a:off x="5401677" y="2068921"/>
            <a:ext cx="797352" cy="4376480"/>
          </a:xfrm>
          <a:prstGeom prst="rightBracket">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6CC2388-C020-26EB-541C-619796960168}"/>
              </a:ext>
            </a:extLst>
          </p:cNvPr>
          <p:cNvSpPr txBox="1"/>
          <p:nvPr/>
        </p:nvSpPr>
        <p:spPr>
          <a:xfrm>
            <a:off x="100377" y="3754417"/>
            <a:ext cx="804672" cy="369332"/>
          </a:xfrm>
          <a:prstGeom prst="rect">
            <a:avLst/>
          </a:prstGeom>
          <a:noFill/>
        </p:spPr>
        <p:txBody>
          <a:bodyPr wrap="square" rtlCol="0">
            <a:spAutoFit/>
          </a:bodyPr>
          <a:lstStyle/>
          <a:p>
            <a:r>
              <a:rPr lang="en-US" dirty="0"/>
              <a:t>100*</a:t>
            </a:r>
          </a:p>
        </p:txBody>
      </p:sp>
      <p:sp>
        <p:nvSpPr>
          <p:cNvPr id="12" name="TextBox 11">
            <a:extLst>
              <a:ext uri="{FF2B5EF4-FFF2-40B4-BE49-F238E27FC236}">
                <a16:creationId xmlns:a16="http://schemas.microsoft.com/office/drawing/2014/main" id="{F8C94F3C-4A8C-148D-EE13-402EF4666E36}"/>
              </a:ext>
            </a:extLst>
          </p:cNvPr>
          <p:cNvSpPr txBox="1"/>
          <p:nvPr/>
        </p:nvSpPr>
        <p:spPr>
          <a:xfrm>
            <a:off x="6224531" y="3754417"/>
            <a:ext cx="804672" cy="369332"/>
          </a:xfrm>
          <a:prstGeom prst="rect">
            <a:avLst/>
          </a:prstGeom>
          <a:noFill/>
        </p:spPr>
        <p:txBody>
          <a:bodyPr wrap="square" rtlCol="0">
            <a:spAutoFit/>
          </a:bodyPr>
          <a:lstStyle/>
          <a:p>
            <a:r>
              <a:rPr lang="en-US" dirty="0"/>
              <a:t>- 1</a:t>
            </a:r>
          </a:p>
        </p:txBody>
      </p:sp>
      <p:sp>
        <p:nvSpPr>
          <p:cNvPr id="13" name="Right Bracket 12">
            <a:extLst>
              <a:ext uri="{FF2B5EF4-FFF2-40B4-BE49-F238E27FC236}">
                <a16:creationId xmlns:a16="http://schemas.microsoft.com/office/drawing/2014/main" id="{2F406C94-2F6A-5E9B-1431-A463731CEB2C}"/>
              </a:ext>
            </a:extLst>
          </p:cNvPr>
          <p:cNvSpPr/>
          <p:nvPr/>
        </p:nvSpPr>
        <p:spPr>
          <a:xfrm>
            <a:off x="6314508" y="2068921"/>
            <a:ext cx="797352" cy="4376480"/>
          </a:xfrm>
          <a:prstGeom prst="rightBracket">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a:extLst>
              <a:ext uri="{FF2B5EF4-FFF2-40B4-BE49-F238E27FC236}">
                <a16:creationId xmlns:a16="http://schemas.microsoft.com/office/drawing/2014/main" id="{2B341E59-6AC5-BE6F-E802-8DBC9A49EBF1}"/>
              </a:ext>
            </a:extLst>
          </p:cNvPr>
          <p:cNvSpPr/>
          <p:nvPr/>
        </p:nvSpPr>
        <p:spPr>
          <a:xfrm rot="10800000">
            <a:off x="822425" y="2068921"/>
            <a:ext cx="797352" cy="4376480"/>
          </a:xfrm>
          <a:prstGeom prst="rightBracket">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Picture 17">
            <a:extLst>
              <a:ext uri="{FF2B5EF4-FFF2-40B4-BE49-F238E27FC236}">
                <a16:creationId xmlns:a16="http://schemas.microsoft.com/office/drawing/2014/main" id="{4E3C7DED-B2DC-4FB9-677F-32FDC331FC75}"/>
              </a:ext>
            </a:extLst>
          </p:cNvPr>
          <p:cNvPicPr>
            <a:picLocks noChangeAspect="1"/>
          </p:cNvPicPr>
          <p:nvPr/>
        </p:nvPicPr>
        <p:blipFill>
          <a:blip r:embed="rId4"/>
          <a:stretch>
            <a:fillRect/>
          </a:stretch>
        </p:blipFill>
        <p:spPr>
          <a:xfrm>
            <a:off x="7973954" y="1156691"/>
            <a:ext cx="2328254" cy="5564784"/>
          </a:xfrm>
          <a:prstGeom prst="rect">
            <a:avLst/>
          </a:prstGeom>
        </p:spPr>
      </p:pic>
      <p:sp>
        <p:nvSpPr>
          <p:cNvPr id="19" name="Equal 18">
            <a:extLst>
              <a:ext uri="{FF2B5EF4-FFF2-40B4-BE49-F238E27FC236}">
                <a16:creationId xmlns:a16="http://schemas.microsoft.com/office/drawing/2014/main" id="{72D76305-C6BB-ACB9-E1A0-6E07D2C2EB9A}"/>
              </a:ext>
            </a:extLst>
          </p:cNvPr>
          <p:cNvSpPr/>
          <p:nvPr/>
        </p:nvSpPr>
        <p:spPr>
          <a:xfrm>
            <a:off x="7007680" y="3677788"/>
            <a:ext cx="849479" cy="1067658"/>
          </a:xfrm>
          <a:prstGeom prst="mathEqual">
            <a:avLst/>
          </a:prstGeom>
          <a:solidFill>
            <a:schemeClr val="tx2"/>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ooter Placeholder 4">
            <a:extLst>
              <a:ext uri="{FF2B5EF4-FFF2-40B4-BE49-F238E27FC236}">
                <a16:creationId xmlns:a16="http://schemas.microsoft.com/office/drawing/2014/main" id="{22C22764-C642-C290-4999-B7B19C16EC25}"/>
              </a:ext>
            </a:extLst>
          </p:cNvPr>
          <p:cNvSpPr>
            <a:spLocks noGrp="1"/>
          </p:cNvSpPr>
          <p:nvPr>
            <p:ph type="ftr" sz="quarter" idx="11"/>
          </p:nvPr>
        </p:nvSpPr>
        <p:spPr>
          <a:xfrm>
            <a:off x="7964424" y="621792"/>
            <a:ext cx="4114800" cy="365125"/>
          </a:xfrm>
        </p:spPr>
        <p:txBody>
          <a:bodyPr/>
          <a:lstStyle/>
          <a:p>
            <a:r>
              <a:rPr lang="en-US" dirty="0"/>
              <a:t>Monthly Customer Churn Rate</a:t>
            </a:r>
          </a:p>
        </p:txBody>
      </p:sp>
    </p:spTree>
    <p:extLst>
      <p:ext uri="{BB962C8B-B14F-4D97-AF65-F5344CB8AC3E}">
        <p14:creationId xmlns:p14="http://schemas.microsoft.com/office/powerpoint/2010/main" val="860544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9194AA6-EE02-C8B4-1B08-E9BFB92CF3F5}"/>
              </a:ext>
            </a:extLst>
          </p:cNvPr>
          <p:cNvPicPr>
            <a:picLocks noChangeAspect="1"/>
          </p:cNvPicPr>
          <p:nvPr/>
        </p:nvPicPr>
        <p:blipFill>
          <a:blip r:embed="rId2"/>
          <a:stretch>
            <a:fillRect/>
          </a:stretch>
        </p:blipFill>
        <p:spPr>
          <a:xfrm>
            <a:off x="1143580" y="1191185"/>
            <a:ext cx="7658100" cy="5232400"/>
          </a:xfrm>
          <a:prstGeom prst="rect">
            <a:avLst/>
          </a:prstGeom>
        </p:spPr>
      </p:pic>
      <p:sp>
        <p:nvSpPr>
          <p:cNvPr id="6" name="Slide Number Placeholder 5">
            <a:extLst>
              <a:ext uri="{FF2B5EF4-FFF2-40B4-BE49-F238E27FC236}">
                <a16:creationId xmlns:a16="http://schemas.microsoft.com/office/drawing/2014/main" id="{F842D614-3C2A-3E00-E542-771E43E9DCEB}"/>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
        <p:nvSpPr>
          <p:cNvPr id="7" name="Title 2">
            <a:extLst>
              <a:ext uri="{FF2B5EF4-FFF2-40B4-BE49-F238E27FC236}">
                <a16:creationId xmlns:a16="http://schemas.microsoft.com/office/drawing/2014/main" id="{2D1434AA-3A6D-3268-ABD8-3475DF002E09}"/>
              </a:ext>
            </a:extLst>
          </p:cNvPr>
          <p:cNvSpPr>
            <a:spLocks noGrp="1"/>
          </p:cNvSpPr>
          <p:nvPr>
            <p:ph type="title"/>
          </p:nvPr>
        </p:nvSpPr>
        <p:spPr>
          <a:xfrm>
            <a:off x="247444" y="982822"/>
            <a:ext cx="10344830" cy="543203"/>
          </a:xfrm>
        </p:spPr>
        <p:txBody>
          <a:bodyPr>
            <a:noAutofit/>
          </a:bodyPr>
          <a:lstStyle/>
          <a:p>
            <a:r>
              <a:rPr lang="en-US" sz="4000" b="1" dirty="0"/>
              <a:t>Results</a:t>
            </a:r>
          </a:p>
        </p:txBody>
      </p:sp>
      <p:sp>
        <p:nvSpPr>
          <p:cNvPr id="24" name="Content Placeholder 3">
            <a:extLst>
              <a:ext uri="{FF2B5EF4-FFF2-40B4-BE49-F238E27FC236}">
                <a16:creationId xmlns:a16="http://schemas.microsoft.com/office/drawing/2014/main" id="{A03131C5-A0EB-E7AA-E131-017AD0542A5D}"/>
              </a:ext>
            </a:extLst>
          </p:cNvPr>
          <p:cNvSpPr txBox="1">
            <a:spLocks/>
          </p:cNvSpPr>
          <p:nvPr/>
        </p:nvSpPr>
        <p:spPr>
          <a:xfrm>
            <a:off x="5419859" y="1705233"/>
            <a:ext cx="5933941" cy="491798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graphicFrame>
        <p:nvGraphicFramePr>
          <p:cNvPr id="22" name="Table 21">
            <a:extLst>
              <a:ext uri="{FF2B5EF4-FFF2-40B4-BE49-F238E27FC236}">
                <a16:creationId xmlns:a16="http://schemas.microsoft.com/office/drawing/2014/main" id="{CB31D428-62D1-6FDF-35A4-EC3FE8B12DD4}"/>
              </a:ext>
            </a:extLst>
          </p:cNvPr>
          <p:cNvGraphicFramePr>
            <a:graphicFrameLocks noGrp="1"/>
          </p:cNvGraphicFramePr>
          <p:nvPr>
            <p:extLst>
              <p:ext uri="{D42A27DB-BD31-4B8C-83A1-F6EECF244321}">
                <p14:modId xmlns:p14="http://schemas.microsoft.com/office/powerpoint/2010/main" val="2075919567"/>
              </p:ext>
            </p:extLst>
          </p:nvPr>
        </p:nvGraphicFramePr>
        <p:xfrm>
          <a:off x="9400372" y="1254423"/>
          <a:ext cx="1809116" cy="4351347"/>
        </p:xfrm>
        <a:graphic>
          <a:graphicData uri="http://schemas.openxmlformats.org/drawingml/2006/table">
            <a:tbl>
              <a:tblPr/>
              <a:tblGrid>
                <a:gridCol w="932595">
                  <a:extLst>
                    <a:ext uri="{9D8B030D-6E8A-4147-A177-3AD203B41FA5}">
                      <a16:colId xmlns:a16="http://schemas.microsoft.com/office/drawing/2014/main" val="2019019241"/>
                    </a:ext>
                  </a:extLst>
                </a:gridCol>
                <a:gridCol w="876521">
                  <a:extLst>
                    <a:ext uri="{9D8B030D-6E8A-4147-A177-3AD203B41FA5}">
                      <a16:colId xmlns:a16="http://schemas.microsoft.com/office/drawing/2014/main" val="2205339546"/>
                    </a:ext>
                  </a:extLst>
                </a:gridCol>
              </a:tblGrid>
              <a:tr h="189189">
                <a:tc>
                  <a:txBody>
                    <a:bodyPr/>
                    <a:lstStyle/>
                    <a:p>
                      <a:pPr algn="l" fontAlgn="b"/>
                      <a:r>
                        <a:rPr lang="en-US" sz="1100" b="1" i="0" u="none" strike="noStrike">
                          <a:solidFill>
                            <a:srgbClr val="000000"/>
                          </a:solidFill>
                          <a:effectLst/>
                          <a:latin typeface="Calibri" panose="020F0502020204030204" pitchFamily="34" charset="0"/>
                        </a:rPr>
                        <a:t>active_months</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Churn Rate %</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905335"/>
                  </a:ext>
                </a:extLst>
              </a:tr>
              <a:tr h="189189">
                <a:tc>
                  <a:txBody>
                    <a:bodyPr/>
                    <a:lstStyle/>
                    <a:p>
                      <a:pPr algn="l" fontAlgn="b"/>
                      <a:r>
                        <a:rPr lang="en-US" sz="1100" b="0" i="0" u="none" strike="noStrike">
                          <a:solidFill>
                            <a:srgbClr val="000000"/>
                          </a:solidFill>
                          <a:effectLst/>
                          <a:latin typeface="Calibri" panose="020F0502020204030204" pitchFamily="34" charset="0"/>
                        </a:rPr>
                        <a:t>2021-05</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35</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6358582"/>
                  </a:ext>
                </a:extLst>
              </a:tr>
              <a:tr h="189189">
                <a:tc>
                  <a:txBody>
                    <a:bodyPr/>
                    <a:lstStyle/>
                    <a:p>
                      <a:pPr algn="l" fontAlgn="b"/>
                      <a:r>
                        <a:rPr lang="en-US" sz="1100" b="0" i="0" u="none" strike="noStrike">
                          <a:solidFill>
                            <a:srgbClr val="000000"/>
                          </a:solidFill>
                          <a:effectLst/>
                          <a:latin typeface="Calibri" panose="020F0502020204030204" pitchFamily="34" charset="0"/>
                        </a:rPr>
                        <a:t>2021-06</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791516"/>
                  </a:ext>
                </a:extLst>
              </a:tr>
              <a:tr h="189189">
                <a:tc>
                  <a:txBody>
                    <a:bodyPr/>
                    <a:lstStyle/>
                    <a:p>
                      <a:pPr algn="l" fontAlgn="b"/>
                      <a:r>
                        <a:rPr lang="en-US" sz="1100" b="0" i="0" u="none" strike="noStrike">
                          <a:solidFill>
                            <a:srgbClr val="000000"/>
                          </a:solidFill>
                          <a:effectLst/>
                          <a:latin typeface="Calibri" panose="020F0502020204030204" pitchFamily="34" charset="0"/>
                        </a:rPr>
                        <a:t>2021-07</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65</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443576"/>
                  </a:ext>
                </a:extLst>
              </a:tr>
              <a:tr h="189189">
                <a:tc>
                  <a:txBody>
                    <a:bodyPr/>
                    <a:lstStyle/>
                    <a:p>
                      <a:pPr algn="l" fontAlgn="b"/>
                      <a:r>
                        <a:rPr lang="en-US" sz="1100" b="0" i="0" u="none" strike="noStrike">
                          <a:solidFill>
                            <a:srgbClr val="000000"/>
                          </a:solidFill>
                          <a:effectLst/>
                          <a:latin typeface="Calibri" panose="020F0502020204030204" pitchFamily="34" charset="0"/>
                        </a:rPr>
                        <a:t>2021-08</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18</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9732843"/>
                  </a:ext>
                </a:extLst>
              </a:tr>
              <a:tr h="189189">
                <a:tc>
                  <a:txBody>
                    <a:bodyPr/>
                    <a:lstStyle/>
                    <a:p>
                      <a:pPr algn="l" fontAlgn="b"/>
                      <a:r>
                        <a:rPr lang="en-US" sz="1100" b="0" i="0" u="none" strike="noStrike">
                          <a:solidFill>
                            <a:srgbClr val="000000"/>
                          </a:solidFill>
                          <a:effectLst/>
                          <a:latin typeface="Calibri" panose="020F0502020204030204" pitchFamily="34" charset="0"/>
                        </a:rPr>
                        <a:t>2021-09</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6056659"/>
                  </a:ext>
                </a:extLst>
              </a:tr>
              <a:tr h="189189">
                <a:tc>
                  <a:txBody>
                    <a:bodyPr/>
                    <a:lstStyle/>
                    <a:p>
                      <a:pPr algn="l" fontAlgn="b"/>
                      <a:r>
                        <a:rPr lang="en-US" sz="1100" b="0" i="0" u="none" strike="noStrike">
                          <a:solidFill>
                            <a:srgbClr val="000000"/>
                          </a:solidFill>
                          <a:effectLst/>
                          <a:latin typeface="Calibri" panose="020F0502020204030204" pitchFamily="34" charset="0"/>
                        </a:rPr>
                        <a:t>2021-10</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7940040"/>
                  </a:ext>
                </a:extLst>
              </a:tr>
              <a:tr h="189189">
                <a:tc>
                  <a:txBody>
                    <a:bodyPr/>
                    <a:lstStyle/>
                    <a:p>
                      <a:pPr algn="l" fontAlgn="b"/>
                      <a:r>
                        <a:rPr lang="en-US" sz="1100" b="0" i="0" u="none" strike="noStrike">
                          <a:solidFill>
                            <a:srgbClr val="000000"/>
                          </a:solidFill>
                          <a:effectLst/>
                          <a:latin typeface="Calibri" panose="020F0502020204030204" pitchFamily="34" charset="0"/>
                        </a:rPr>
                        <a:t>2021-11</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3407195"/>
                  </a:ext>
                </a:extLst>
              </a:tr>
              <a:tr h="189189">
                <a:tc>
                  <a:txBody>
                    <a:bodyPr/>
                    <a:lstStyle/>
                    <a:p>
                      <a:pPr algn="l" fontAlgn="b"/>
                      <a:r>
                        <a:rPr lang="en-US" sz="1100" b="0" i="0" u="none" strike="noStrike">
                          <a:solidFill>
                            <a:srgbClr val="000000"/>
                          </a:solidFill>
                          <a:effectLst/>
                          <a:latin typeface="Calibri" panose="020F0502020204030204" pitchFamily="34" charset="0"/>
                        </a:rPr>
                        <a:t>2021-12</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31</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0138026"/>
                  </a:ext>
                </a:extLst>
              </a:tr>
              <a:tr h="189189">
                <a:tc>
                  <a:txBody>
                    <a:bodyPr/>
                    <a:lstStyle/>
                    <a:p>
                      <a:pPr algn="l" fontAlgn="b"/>
                      <a:r>
                        <a:rPr lang="en-US" sz="1100" b="0" i="0" u="none" strike="noStrike">
                          <a:solidFill>
                            <a:srgbClr val="000000"/>
                          </a:solidFill>
                          <a:effectLst/>
                          <a:latin typeface="Calibri" panose="020F0502020204030204" pitchFamily="34" charset="0"/>
                        </a:rPr>
                        <a:t>2022-01</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32</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126705"/>
                  </a:ext>
                </a:extLst>
              </a:tr>
              <a:tr h="189189">
                <a:tc>
                  <a:txBody>
                    <a:bodyPr/>
                    <a:lstStyle/>
                    <a:p>
                      <a:pPr algn="l" fontAlgn="b"/>
                      <a:r>
                        <a:rPr lang="en-US" sz="1100" b="0" i="0" u="none" strike="noStrike">
                          <a:solidFill>
                            <a:srgbClr val="000000"/>
                          </a:solidFill>
                          <a:effectLst/>
                          <a:latin typeface="Calibri" panose="020F0502020204030204" pitchFamily="34" charset="0"/>
                        </a:rPr>
                        <a:t>2022-02</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35</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883862"/>
                  </a:ext>
                </a:extLst>
              </a:tr>
              <a:tr h="189189">
                <a:tc>
                  <a:txBody>
                    <a:bodyPr/>
                    <a:lstStyle/>
                    <a:p>
                      <a:pPr algn="l" fontAlgn="b"/>
                      <a:r>
                        <a:rPr lang="en-US" sz="1100" b="0" i="0" u="none" strike="noStrike">
                          <a:solidFill>
                            <a:srgbClr val="000000"/>
                          </a:solidFill>
                          <a:effectLst/>
                          <a:latin typeface="Calibri" panose="020F0502020204030204" pitchFamily="34" charset="0"/>
                        </a:rPr>
                        <a:t>2022-03</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33</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3219733"/>
                  </a:ext>
                </a:extLst>
              </a:tr>
              <a:tr h="189189">
                <a:tc>
                  <a:txBody>
                    <a:bodyPr/>
                    <a:lstStyle/>
                    <a:p>
                      <a:pPr algn="l" fontAlgn="b"/>
                      <a:r>
                        <a:rPr lang="en-US" sz="1100" b="0" i="0" u="none" strike="noStrike">
                          <a:solidFill>
                            <a:srgbClr val="000000"/>
                          </a:solidFill>
                          <a:effectLst/>
                          <a:latin typeface="Calibri" panose="020F0502020204030204" pitchFamily="34" charset="0"/>
                        </a:rPr>
                        <a:t>2022-04</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34</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912900"/>
                  </a:ext>
                </a:extLst>
              </a:tr>
              <a:tr h="189189">
                <a:tc>
                  <a:txBody>
                    <a:bodyPr/>
                    <a:lstStyle/>
                    <a:p>
                      <a:pPr algn="l" fontAlgn="b"/>
                      <a:r>
                        <a:rPr lang="en-US" sz="1100" b="0" i="0" u="none" strike="noStrike">
                          <a:solidFill>
                            <a:srgbClr val="000000"/>
                          </a:solidFill>
                          <a:effectLst/>
                          <a:latin typeface="Calibri" panose="020F0502020204030204" pitchFamily="34" charset="0"/>
                        </a:rPr>
                        <a:t>2022-05</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28</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1334812"/>
                  </a:ext>
                </a:extLst>
              </a:tr>
              <a:tr h="189189">
                <a:tc>
                  <a:txBody>
                    <a:bodyPr/>
                    <a:lstStyle/>
                    <a:p>
                      <a:pPr algn="l" fontAlgn="b"/>
                      <a:r>
                        <a:rPr lang="en-US" sz="1100" b="0" i="0" u="none" strike="noStrike">
                          <a:solidFill>
                            <a:srgbClr val="000000"/>
                          </a:solidFill>
                          <a:effectLst/>
                          <a:latin typeface="Calibri" panose="020F0502020204030204" pitchFamily="34" charset="0"/>
                        </a:rPr>
                        <a:t>2022-06</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31</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6380421"/>
                  </a:ext>
                </a:extLst>
              </a:tr>
              <a:tr h="189189">
                <a:tc>
                  <a:txBody>
                    <a:bodyPr/>
                    <a:lstStyle/>
                    <a:p>
                      <a:pPr algn="l" fontAlgn="b"/>
                      <a:r>
                        <a:rPr lang="en-US" sz="1100" b="0" i="0" u="none" strike="noStrike">
                          <a:solidFill>
                            <a:srgbClr val="000000"/>
                          </a:solidFill>
                          <a:effectLst/>
                          <a:latin typeface="Calibri" panose="020F0502020204030204" pitchFamily="34" charset="0"/>
                        </a:rPr>
                        <a:t>2022-07</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31</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3423180"/>
                  </a:ext>
                </a:extLst>
              </a:tr>
              <a:tr h="189189">
                <a:tc>
                  <a:txBody>
                    <a:bodyPr/>
                    <a:lstStyle/>
                    <a:p>
                      <a:pPr algn="l" fontAlgn="b"/>
                      <a:r>
                        <a:rPr lang="en-US" sz="1100" b="0" i="0" u="none" strike="noStrike">
                          <a:solidFill>
                            <a:srgbClr val="000000"/>
                          </a:solidFill>
                          <a:effectLst/>
                          <a:latin typeface="Calibri" panose="020F0502020204030204" pitchFamily="34" charset="0"/>
                        </a:rPr>
                        <a:t>2022-08</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31</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3515371"/>
                  </a:ext>
                </a:extLst>
              </a:tr>
              <a:tr h="189189">
                <a:tc>
                  <a:txBody>
                    <a:bodyPr/>
                    <a:lstStyle/>
                    <a:p>
                      <a:pPr algn="l" fontAlgn="b"/>
                      <a:r>
                        <a:rPr lang="en-US" sz="1100" b="0" i="0" u="none" strike="noStrike">
                          <a:solidFill>
                            <a:srgbClr val="000000"/>
                          </a:solidFill>
                          <a:effectLst/>
                          <a:latin typeface="Calibri" panose="020F0502020204030204" pitchFamily="34" charset="0"/>
                        </a:rPr>
                        <a:t>2022-09</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31</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215685"/>
                  </a:ext>
                </a:extLst>
              </a:tr>
              <a:tr h="189189">
                <a:tc>
                  <a:txBody>
                    <a:bodyPr/>
                    <a:lstStyle/>
                    <a:p>
                      <a:pPr algn="l" fontAlgn="b"/>
                      <a:r>
                        <a:rPr lang="en-US" sz="1100" b="0" i="0" u="none" strike="noStrike">
                          <a:solidFill>
                            <a:srgbClr val="000000"/>
                          </a:solidFill>
                          <a:effectLst/>
                          <a:latin typeface="Calibri" panose="020F0502020204030204" pitchFamily="34" charset="0"/>
                        </a:rPr>
                        <a:t>2022-10</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32</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7722969"/>
                  </a:ext>
                </a:extLst>
              </a:tr>
              <a:tr h="189189">
                <a:tc>
                  <a:txBody>
                    <a:bodyPr/>
                    <a:lstStyle/>
                    <a:p>
                      <a:pPr algn="l" fontAlgn="b"/>
                      <a:r>
                        <a:rPr lang="en-US" sz="1100" b="0" i="0" u="none" strike="noStrike">
                          <a:solidFill>
                            <a:srgbClr val="000000"/>
                          </a:solidFill>
                          <a:effectLst/>
                          <a:latin typeface="Calibri" panose="020F0502020204030204" pitchFamily="34" charset="0"/>
                        </a:rPr>
                        <a:t>2022-11</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31</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012622"/>
                  </a:ext>
                </a:extLst>
              </a:tr>
              <a:tr h="189189">
                <a:tc>
                  <a:txBody>
                    <a:bodyPr/>
                    <a:lstStyle/>
                    <a:p>
                      <a:pPr algn="l" fontAlgn="b"/>
                      <a:r>
                        <a:rPr lang="en-US" sz="1100" b="0" i="0" u="none" strike="noStrike">
                          <a:solidFill>
                            <a:srgbClr val="000000"/>
                          </a:solidFill>
                          <a:effectLst/>
                          <a:latin typeface="Calibri" panose="020F0502020204030204" pitchFamily="34" charset="0"/>
                        </a:rPr>
                        <a:t>2022-12</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32</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54733"/>
                  </a:ext>
                </a:extLst>
              </a:tr>
              <a:tr h="189189">
                <a:tc>
                  <a:txBody>
                    <a:bodyPr/>
                    <a:lstStyle/>
                    <a:p>
                      <a:pPr algn="l" fontAlgn="b"/>
                      <a:r>
                        <a:rPr lang="en-US" sz="1100" b="0" i="0" u="none" strike="noStrike">
                          <a:solidFill>
                            <a:srgbClr val="000000"/>
                          </a:solidFill>
                          <a:effectLst/>
                          <a:latin typeface="Calibri" panose="020F0502020204030204" pitchFamily="34" charset="0"/>
                        </a:rPr>
                        <a:t>2023-01</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8822502"/>
                  </a:ext>
                </a:extLst>
              </a:tr>
              <a:tr h="189189">
                <a:tc>
                  <a:txBody>
                    <a:bodyPr/>
                    <a:lstStyle/>
                    <a:p>
                      <a:pPr algn="l" fontAlgn="b"/>
                      <a:r>
                        <a:rPr lang="en-US" sz="1100" b="0" i="0" u="none" strike="noStrike">
                          <a:solidFill>
                            <a:srgbClr val="000000"/>
                          </a:solidFill>
                          <a:effectLst/>
                          <a:latin typeface="Calibri" panose="020F0502020204030204" pitchFamily="34" charset="0"/>
                        </a:rPr>
                        <a:t>2023-02</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1956228"/>
                  </a:ext>
                </a:extLst>
              </a:tr>
            </a:tbl>
          </a:graphicData>
        </a:graphic>
      </p:graphicFrame>
      <p:sp>
        <p:nvSpPr>
          <p:cNvPr id="2" name="Footer Placeholder 4">
            <a:extLst>
              <a:ext uri="{FF2B5EF4-FFF2-40B4-BE49-F238E27FC236}">
                <a16:creationId xmlns:a16="http://schemas.microsoft.com/office/drawing/2014/main" id="{CA14E457-6DA4-F822-E3AE-697B4448CD39}"/>
              </a:ext>
            </a:extLst>
          </p:cNvPr>
          <p:cNvSpPr>
            <a:spLocks noGrp="1"/>
          </p:cNvSpPr>
          <p:nvPr>
            <p:ph type="ftr" sz="quarter" idx="11"/>
          </p:nvPr>
        </p:nvSpPr>
        <p:spPr>
          <a:xfrm>
            <a:off x="7964424" y="621792"/>
            <a:ext cx="4114800" cy="365125"/>
          </a:xfrm>
        </p:spPr>
        <p:txBody>
          <a:bodyPr/>
          <a:lstStyle/>
          <a:p>
            <a:r>
              <a:rPr lang="en-US" dirty="0"/>
              <a:t>Monthly Customer Churn Rate</a:t>
            </a:r>
          </a:p>
        </p:txBody>
      </p:sp>
    </p:spTree>
    <p:extLst>
      <p:ext uri="{BB962C8B-B14F-4D97-AF65-F5344CB8AC3E}">
        <p14:creationId xmlns:p14="http://schemas.microsoft.com/office/powerpoint/2010/main" val="751750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8B9B1-DC81-FE1F-E279-49C12CAF8ACA}"/>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8CAAE822-C789-6D4F-ECAF-C0E0EE3C0949}"/>
              </a:ext>
            </a:extLst>
          </p:cNvPr>
          <p:cNvSpPr>
            <a:spLocks noGrp="1"/>
          </p:cNvSpPr>
          <p:nvPr>
            <p:ph idx="1"/>
          </p:nvPr>
        </p:nvSpPr>
        <p:spPr>
          <a:xfrm>
            <a:off x="850392" y="2825496"/>
            <a:ext cx="9504570" cy="3346704"/>
          </a:xfrm>
        </p:spPr>
        <p:txBody>
          <a:bodyPr>
            <a:normAutofit lnSpcReduction="10000"/>
          </a:bodyPr>
          <a:lstStyle/>
          <a:p>
            <a:pPr marL="342900" indent="-342900">
              <a:buFont typeface="Arial" panose="020B0604020202020204" pitchFamily="34" charset="0"/>
              <a:buChar char="•"/>
            </a:pPr>
            <a:r>
              <a:rPr lang="en-US" dirty="0"/>
              <a:t> Cymbiotika has consistently exhibited a 20 to 35% monthly customer churn rate over the last two years.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Cymbiotika had a spike in customer churn in July, 2021. 0% churn for small sample size, likely due to early date in Feb., 2023; no cancellations as of date.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company hopes to decrease its customer churn rate with its new loyalty retention program.</a:t>
            </a:r>
          </a:p>
        </p:txBody>
      </p:sp>
      <p:sp>
        <p:nvSpPr>
          <p:cNvPr id="6" name="Slide Number Placeholder 5">
            <a:extLst>
              <a:ext uri="{FF2B5EF4-FFF2-40B4-BE49-F238E27FC236}">
                <a16:creationId xmlns:a16="http://schemas.microsoft.com/office/drawing/2014/main" id="{C0E76074-E5DD-E816-5F00-3A67C65B869F}"/>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 name="Footer Placeholder 4">
            <a:extLst>
              <a:ext uri="{FF2B5EF4-FFF2-40B4-BE49-F238E27FC236}">
                <a16:creationId xmlns:a16="http://schemas.microsoft.com/office/drawing/2014/main" id="{411C5C25-2442-866A-D2A0-36452643B057}"/>
              </a:ext>
            </a:extLst>
          </p:cNvPr>
          <p:cNvSpPr>
            <a:spLocks noGrp="1"/>
          </p:cNvSpPr>
          <p:nvPr>
            <p:ph type="ftr" sz="quarter" idx="11"/>
          </p:nvPr>
        </p:nvSpPr>
        <p:spPr>
          <a:xfrm>
            <a:off x="7964424" y="621792"/>
            <a:ext cx="4114800" cy="365125"/>
          </a:xfrm>
        </p:spPr>
        <p:txBody>
          <a:bodyPr/>
          <a:lstStyle/>
          <a:p>
            <a:r>
              <a:rPr lang="en-US" dirty="0"/>
              <a:t>Monthly Customer Churn Rate</a:t>
            </a:r>
          </a:p>
        </p:txBody>
      </p:sp>
    </p:spTree>
    <p:extLst>
      <p:ext uri="{BB962C8B-B14F-4D97-AF65-F5344CB8AC3E}">
        <p14:creationId xmlns:p14="http://schemas.microsoft.com/office/powerpoint/2010/main" val="502214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b="1" cap="none" spc="400" dirty="0">
                <a:solidFill>
                  <a:schemeClr val="bg1"/>
                </a:solidFill>
                <a:latin typeface="+mn-lt"/>
              </a:rPr>
              <a:t>The Number of Active Subscriptions per Customer per Month</a:t>
            </a:r>
            <a:endParaRPr lang="en-US" cap="none" dirty="0"/>
          </a:p>
        </p:txBody>
      </p:sp>
      <p:sp>
        <p:nvSpPr>
          <p:cNvPr id="5" name="TextBox 4">
            <a:extLst>
              <a:ext uri="{FF2B5EF4-FFF2-40B4-BE49-F238E27FC236}">
                <a16:creationId xmlns:a16="http://schemas.microsoft.com/office/drawing/2014/main" id="{AA2A77D3-2E53-9234-0550-975F46F7D06A}"/>
              </a:ext>
            </a:extLst>
          </p:cNvPr>
          <p:cNvSpPr txBox="1"/>
          <p:nvPr/>
        </p:nvSpPr>
        <p:spPr>
          <a:xfrm>
            <a:off x="3345982" y="5248794"/>
            <a:ext cx="5500036" cy="646331"/>
          </a:xfrm>
          <a:prstGeom prst="rect">
            <a:avLst/>
          </a:prstGeom>
          <a:noFill/>
        </p:spPr>
        <p:txBody>
          <a:bodyPr wrap="square">
            <a:spAutoFit/>
          </a:bodyPr>
          <a:lstStyle/>
          <a:p>
            <a:r>
              <a:rPr lang="en-US" b="1" dirty="0">
                <a:solidFill>
                  <a:schemeClr val="bg1"/>
                </a:solidFill>
              </a:rPr>
              <a:t>This figure is calculated in the first half of the file</a:t>
            </a:r>
          </a:p>
          <a:p>
            <a:r>
              <a:rPr lang="en-US" b="1" dirty="0">
                <a:solidFill>
                  <a:schemeClr val="bg1"/>
                </a:solidFill>
              </a:rPr>
              <a:t>“02_03_active_subs_active_orders.ipynb”</a:t>
            </a:r>
          </a:p>
        </p:txBody>
      </p:sp>
    </p:spTree>
    <p:extLst>
      <p:ext uri="{BB962C8B-B14F-4D97-AF65-F5344CB8AC3E}">
        <p14:creationId xmlns:p14="http://schemas.microsoft.com/office/powerpoint/2010/main" val="3272043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986917"/>
            <a:ext cx="6190488" cy="1179576"/>
          </a:xfrm>
        </p:spPr>
        <p:txBody>
          <a:bodyPr>
            <a:normAutofit/>
          </a:bodyPr>
          <a:lstStyle/>
          <a:p>
            <a:r>
              <a:rPr lang="en-US" dirty="0"/>
              <a:t>Assumptions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12694" y="2326341"/>
            <a:ext cx="10125635" cy="4262718"/>
          </a:xfrm>
        </p:spPr>
        <p:txBody>
          <a:bodyPr>
            <a:normAutofit/>
          </a:bodyPr>
          <a:lstStyle/>
          <a:p>
            <a:r>
              <a:rPr lang="en-US" dirty="0"/>
              <a:t>The logic of the “active subscriptions per customers per month” calculation is rooted in these assumptions:</a:t>
            </a:r>
          </a:p>
          <a:p>
            <a:pPr marL="457200" indent="-457200">
              <a:buAutoNum type="arabicPeriod"/>
            </a:pPr>
            <a:r>
              <a:rPr lang="en-US" dirty="0"/>
              <a:t>A subscription cancelled in any given month is still considered active in this calculation because the subscription was active for part of that month.</a:t>
            </a:r>
          </a:p>
          <a:p>
            <a:pPr marL="457200" indent="-457200">
              <a:buAutoNum type="arabicPeriod"/>
            </a:pPr>
            <a:r>
              <a:rPr lang="en-US" dirty="0"/>
              <a:t>Filtering for rows where status = ‘ACTIVE’</a:t>
            </a:r>
          </a:p>
          <a:p>
            <a:pPr marL="457200" indent="-457200">
              <a:buAutoNum type="arabicPeriod"/>
            </a:pPr>
            <a:r>
              <a:rPr lang="en-US" dirty="0"/>
              <a:t>Ongoing ’ACTIVE’ subscriptions have no </a:t>
            </a:r>
            <a:r>
              <a:rPr lang="en-US" dirty="0" err="1"/>
              <a:t>cancelled_at</a:t>
            </a:r>
            <a:r>
              <a:rPr lang="en-US" dirty="0"/>
              <a:t> date. So, these subscriptions are active for 2023 and beyond.</a:t>
            </a:r>
          </a:p>
          <a:p>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
        <p:nvSpPr>
          <p:cNvPr id="7" name="Footer Placeholder 4">
            <a:extLst>
              <a:ext uri="{FF2B5EF4-FFF2-40B4-BE49-F238E27FC236}">
                <a16:creationId xmlns:a16="http://schemas.microsoft.com/office/drawing/2014/main" id="{C51118F1-713B-7B6B-5774-196D7315447D}"/>
              </a:ext>
            </a:extLst>
          </p:cNvPr>
          <p:cNvSpPr>
            <a:spLocks noGrp="1"/>
          </p:cNvSpPr>
          <p:nvPr>
            <p:ph type="ftr" sz="quarter" idx="11"/>
          </p:nvPr>
        </p:nvSpPr>
        <p:spPr>
          <a:xfrm>
            <a:off x="7964424" y="621792"/>
            <a:ext cx="4114800" cy="365125"/>
          </a:xfrm>
        </p:spPr>
        <p:txBody>
          <a:bodyPr/>
          <a:lstStyle/>
          <a:p>
            <a:r>
              <a:rPr lang="en-US" dirty="0"/>
              <a:t>Active subs per Customer per month</a:t>
            </a:r>
          </a:p>
        </p:txBody>
      </p:sp>
    </p:spTree>
    <p:extLst>
      <p:ext uri="{BB962C8B-B14F-4D97-AF65-F5344CB8AC3E}">
        <p14:creationId xmlns:p14="http://schemas.microsoft.com/office/powerpoint/2010/main" val="469746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F59B9-0928-BF54-385C-04B12C06594D}"/>
              </a:ext>
            </a:extLst>
          </p:cNvPr>
          <p:cNvSpPr>
            <a:spLocks noGrp="1"/>
          </p:cNvSpPr>
          <p:nvPr>
            <p:ph type="title"/>
          </p:nvPr>
        </p:nvSpPr>
        <p:spPr>
          <a:xfrm>
            <a:off x="804672" y="951965"/>
            <a:ext cx="10344830" cy="543203"/>
          </a:xfrm>
        </p:spPr>
        <p:txBody>
          <a:bodyPr>
            <a:noAutofit/>
          </a:bodyPr>
          <a:lstStyle/>
          <a:p>
            <a:r>
              <a:rPr lang="en-US" sz="3600" dirty="0"/>
              <a:t>Methods</a:t>
            </a:r>
          </a:p>
        </p:txBody>
      </p:sp>
      <p:sp>
        <p:nvSpPr>
          <p:cNvPr id="4" name="Content Placeholder 3">
            <a:extLst>
              <a:ext uri="{FF2B5EF4-FFF2-40B4-BE49-F238E27FC236}">
                <a16:creationId xmlns:a16="http://schemas.microsoft.com/office/drawing/2014/main" id="{A309BE88-FF6F-7ACD-5A36-8C3F37963704}"/>
              </a:ext>
            </a:extLst>
          </p:cNvPr>
          <p:cNvSpPr>
            <a:spLocks noGrp="1"/>
          </p:cNvSpPr>
          <p:nvPr>
            <p:ph idx="1"/>
          </p:nvPr>
        </p:nvSpPr>
        <p:spPr>
          <a:xfrm>
            <a:off x="850392" y="1692876"/>
            <a:ext cx="10503408" cy="4917989"/>
          </a:xfrm>
        </p:spPr>
        <p:txBody>
          <a:bodyPr>
            <a:normAutofit/>
          </a:bodyPr>
          <a:lstStyle/>
          <a:p>
            <a:pPr marL="457200" indent="-457200">
              <a:buAutoNum type="arabicPeriod"/>
            </a:pPr>
            <a:r>
              <a:rPr lang="en-US" dirty="0"/>
              <a:t>Obtain a table that has all the rows corresponding to each customer-</a:t>
            </a:r>
            <a:r>
              <a:rPr lang="en-US" dirty="0" err="1"/>
              <a:t>subscription_month</a:t>
            </a:r>
            <a:r>
              <a:rPr lang="en-US" dirty="0"/>
              <a:t> pair.</a:t>
            </a:r>
          </a:p>
          <a:p>
            <a:pPr marL="457200" indent="-457200">
              <a:buAutoNum type="arabicPeriod"/>
            </a:pPr>
            <a:endParaRPr lang="en-US" dirty="0"/>
          </a:p>
          <a:p>
            <a:pPr marL="457200" indent="-457200">
              <a:buAutoNum type="arabicPeriod"/>
            </a:pPr>
            <a:r>
              <a:rPr lang="en-US" dirty="0"/>
              <a:t>Filter the table for rows where status value is ‘ACTIVE’.</a:t>
            </a:r>
          </a:p>
          <a:p>
            <a:pPr marL="457200" indent="-457200">
              <a:buAutoNum type="arabicPeriod"/>
            </a:pPr>
            <a:endParaRPr lang="en-US" dirty="0"/>
          </a:p>
          <a:p>
            <a:pPr marL="457200" indent="-457200">
              <a:buAutoNum type="arabicPeriod"/>
            </a:pPr>
            <a:r>
              <a:rPr lang="en-US" dirty="0"/>
              <a:t>Finally, group the filtered table by the “</a:t>
            </a:r>
            <a:r>
              <a:rPr lang="en-US" dirty="0" err="1"/>
              <a:t>active_months</a:t>
            </a:r>
            <a:r>
              <a:rPr lang="en-US" dirty="0"/>
              <a:t>” and “</a:t>
            </a:r>
            <a:r>
              <a:rPr lang="en-US" dirty="0" err="1"/>
              <a:t>customer_id</a:t>
            </a:r>
            <a:r>
              <a:rPr lang="en-US" dirty="0"/>
              <a:t>” columns. Make the values in each row the sum of the quantity of subscriptions per customer per month. </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
        <p:nvSpPr>
          <p:cNvPr id="6" name="Slide Number Placeholder 5">
            <a:extLst>
              <a:ext uri="{FF2B5EF4-FFF2-40B4-BE49-F238E27FC236}">
                <a16:creationId xmlns:a16="http://schemas.microsoft.com/office/drawing/2014/main" id="{64B268C7-8758-45AD-5A1A-E0A5A2B78376}"/>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
        <p:nvSpPr>
          <p:cNvPr id="7" name="Footer Placeholder 4">
            <a:extLst>
              <a:ext uri="{FF2B5EF4-FFF2-40B4-BE49-F238E27FC236}">
                <a16:creationId xmlns:a16="http://schemas.microsoft.com/office/drawing/2014/main" id="{E88782DF-E156-E5B9-FF97-D0CF3520000A}"/>
              </a:ext>
            </a:extLst>
          </p:cNvPr>
          <p:cNvSpPr>
            <a:spLocks noGrp="1"/>
          </p:cNvSpPr>
          <p:nvPr>
            <p:ph type="ftr" sz="quarter" idx="11"/>
          </p:nvPr>
        </p:nvSpPr>
        <p:spPr>
          <a:xfrm>
            <a:off x="7964424" y="621792"/>
            <a:ext cx="4114800" cy="365125"/>
          </a:xfrm>
        </p:spPr>
        <p:txBody>
          <a:bodyPr/>
          <a:lstStyle/>
          <a:p>
            <a:r>
              <a:rPr lang="en-US" dirty="0"/>
              <a:t>Active subs per Customer per month</a:t>
            </a:r>
          </a:p>
        </p:txBody>
      </p:sp>
    </p:spTree>
    <p:extLst>
      <p:ext uri="{BB962C8B-B14F-4D97-AF65-F5344CB8AC3E}">
        <p14:creationId xmlns:p14="http://schemas.microsoft.com/office/powerpoint/2010/main" val="1156239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1942F4D-C742-3AAC-3248-0B87BEADFA1A}"/>
              </a:ext>
            </a:extLst>
          </p:cNvPr>
          <p:cNvSpPr>
            <a:spLocks noGrp="1"/>
          </p:cNvSpPr>
          <p:nvPr>
            <p:ph type="ftr" sz="quarter" idx="11"/>
          </p:nvPr>
        </p:nvSpPr>
        <p:spPr/>
        <p:txBody>
          <a:bodyPr/>
          <a:lstStyle/>
          <a:p>
            <a:r>
              <a:rPr lang="en-US" dirty="0"/>
              <a:t>Active subs per Customer per month</a:t>
            </a:r>
          </a:p>
        </p:txBody>
      </p:sp>
      <p:sp>
        <p:nvSpPr>
          <p:cNvPr id="6" name="Slide Number Placeholder 5">
            <a:extLst>
              <a:ext uri="{FF2B5EF4-FFF2-40B4-BE49-F238E27FC236}">
                <a16:creationId xmlns:a16="http://schemas.microsoft.com/office/drawing/2014/main" id="{F842D614-3C2A-3E00-E542-771E43E9DCEB}"/>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
        <p:nvSpPr>
          <p:cNvPr id="7" name="Title 2">
            <a:extLst>
              <a:ext uri="{FF2B5EF4-FFF2-40B4-BE49-F238E27FC236}">
                <a16:creationId xmlns:a16="http://schemas.microsoft.com/office/drawing/2014/main" id="{2D1434AA-3A6D-3268-ABD8-3475DF002E09}"/>
              </a:ext>
            </a:extLst>
          </p:cNvPr>
          <p:cNvSpPr>
            <a:spLocks noGrp="1"/>
          </p:cNvSpPr>
          <p:nvPr>
            <p:ph type="title"/>
          </p:nvPr>
        </p:nvSpPr>
        <p:spPr>
          <a:xfrm>
            <a:off x="804672" y="951965"/>
            <a:ext cx="10344830" cy="543203"/>
          </a:xfrm>
        </p:spPr>
        <p:txBody>
          <a:bodyPr>
            <a:noAutofit/>
          </a:bodyPr>
          <a:lstStyle/>
          <a:p>
            <a:r>
              <a:rPr lang="en-US" sz="3600" dirty="0"/>
              <a:t>Analysis</a:t>
            </a:r>
          </a:p>
        </p:txBody>
      </p:sp>
      <p:sp>
        <p:nvSpPr>
          <p:cNvPr id="8" name="Content Placeholder 3">
            <a:extLst>
              <a:ext uri="{FF2B5EF4-FFF2-40B4-BE49-F238E27FC236}">
                <a16:creationId xmlns:a16="http://schemas.microsoft.com/office/drawing/2014/main" id="{7FDF23DB-8AEB-2BFE-022E-F5E96EE64A6A}"/>
              </a:ext>
            </a:extLst>
          </p:cNvPr>
          <p:cNvSpPr>
            <a:spLocks noGrp="1"/>
          </p:cNvSpPr>
          <p:nvPr>
            <p:ph idx="1"/>
          </p:nvPr>
        </p:nvSpPr>
        <p:spPr>
          <a:xfrm>
            <a:off x="237401" y="1705233"/>
            <a:ext cx="10055777" cy="4917989"/>
          </a:xfrm>
        </p:spPr>
        <p:txBody>
          <a:bodyPr>
            <a:normAutofit/>
          </a:bodyPr>
          <a:lstStyle/>
          <a:p>
            <a:pPr marL="342900" indent="-342900">
              <a:buFont typeface="Arial" panose="020B0604020202020204" pitchFamily="34" charset="0"/>
              <a:buChar char="•"/>
            </a:pPr>
            <a:r>
              <a:rPr lang="en-US" sz="1600" dirty="0"/>
              <a:t>We obtained a table listing each customer per month and their corresponding quantity of active subscriptions.</a:t>
            </a:r>
          </a:p>
          <a:p>
            <a:pPr marL="342900" indent="-342900">
              <a:buFont typeface="Arial" panose="020B0604020202020204" pitchFamily="34" charset="0"/>
              <a:buChar char="•"/>
            </a:pPr>
            <a:r>
              <a:rPr lang="en-US" sz="1600" dirty="0"/>
              <a:t>There are so many customer and month pairs in the table that it may be necessary to view a sum aggregation of active subscriptions per month instead</a:t>
            </a:r>
          </a:p>
        </p:txBody>
      </p:sp>
      <p:sp>
        <p:nvSpPr>
          <p:cNvPr id="24" name="Content Placeholder 3">
            <a:extLst>
              <a:ext uri="{FF2B5EF4-FFF2-40B4-BE49-F238E27FC236}">
                <a16:creationId xmlns:a16="http://schemas.microsoft.com/office/drawing/2014/main" id="{A03131C5-A0EB-E7AA-E131-017AD0542A5D}"/>
              </a:ext>
            </a:extLst>
          </p:cNvPr>
          <p:cNvSpPr txBox="1">
            <a:spLocks/>
          </p:cNvSpPr>
          <p:nvPr/>
        </p:nvSpPr>
        <p:spPr>
          <a:xfrm>
            <a:off x="5419859" y="1705233"/>
            <a:ext cx="5933941" cy="491798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F48B03DC-1CD1-F010-FA83-39A0273FD53E}"/>
              </a:ext>
            </a:extLst>
          </p:cNvPr>
          <p:cNvPicPr>
            <a:picLocks noChangeAspect="1"/>
          </p:cNvPicPr>
          <p:nvPr/>
        </p:nvPicPr>
        <p:blipFill>
          <a:blip r:embed="rId2"/>
          <a:stretch>
            <a:fillRect/>
          </a:stretch>
        </p:blipFill>
        <p:spPr>
          <a:xfrm>
            <a:off x="4151602" y="3073333"/>
            <a:ext cx="3888796" cy="2832702"/>
          </a:xfrm>
          <a:prstGeom prst="rect">
            <a:avLst/>
          </a:prstGeom>
        </p:spPr>
      </p:pic>
    </p:spTree>
    <p:extLst>
      <p:ext uri="{BB962C8B-B14F-4D97-AF65-F5344CB8AC3E}">
        <p14:creationId xmlns:p14="http://schemas.microsoft.com/office/powerpoint/2010/main" val="86014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18</a:t>
            </a:fld>
            <a:endParaRPr lang="en-US" b="1" cap="all" spc="100" dirty="0">
              <a:solidFill>
                <a:schemeClr val="accent2"/>
              </a:solidFill>
            </a:endParaRPr>
          </a:p>
        </p:txBody>
      </p:sp>
      <p:pic>
        <p:nvPicPr>
          <p:cNvPr id="13" name="Picture 12">
            <a:extLst>
              <a:ext uri="{FF2B5EF4-FFF2-40B4-BE49-F238E27FC236}">
                <a16:creationId xmlns:a16="http://schemas.microsoft.com/office/drawing/2014/main" id="{258FD2FB-95D8-7ADB-5A42-C73DC9663A1F}"/>
              </a:ext>
            </a:extLst>
          </p:cNvPr>
          <p:cNvPicPr>
            <a:picLocks noChangeAspect="1"/>
          </p:cNvPicPr>
          <p:nvPr/>
        </p:nvPicPr>
        <p:blipFill>
          <a:blip r:embed="rId3"/>
          <a:stretch>
            <a:fillRect/>
          </a:stretch>
        </p:blipFill>
        <p:spPr>
          <a:xfrm>
            <a:off x="1012056" y="1248533"/>
            <a:ext cx="10167888" cy="4722827"/>
          </a:xfrm>
          <a:prstGeom prst="rect">
            <a:avLst/>
          </a:prstGeom>
        </p:spPr>
      </p:pic>
      <p:sp>
        <p:nvSpPr>
          <p:cNvPr id="17" name="Rectangle 16">
            <a:extLst>
              <a:ext uri="{FF2B5EF4-FFF2-40B4-BE49-F238E27FC236}">
                <a16:creationId xmlns:a16="http://schemas.microsoft.com/office/drawing/2014/main" id="{62B0E030-D47D-E80D-E691-10B171358BF6}"/>
              </a:ext>
            </a:extLst>
          </p:cNvPr>
          <p:cNvSpPr/>
          <p:nvPr/>
        </p:nvSpPr>
        <p:spPr>
          <a:xfrm>
            <a:off x="3339966" y="1010653"/>
            <a:ext cx="6063916" cy="5871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Active Subscriptions per Month</a:t>
            </a:r>
          </a:p>
        </p:txBody>
      </p:sp>
    </p:spTree>
    <p:extLst>
      <p:ext uri="{BB962C8B-B14F-4D97-AF65-F5344CB8AC3E}">
        <p14:creationId xmlns:p14="http://schemas.microsoft.com/office/powerpoint/2010/main" val="78391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8B9B1-DC81-FE1F-E279-49C12CAF8ACA}"/>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8CAAE822-C789-6D4F-ECAF-C0E0EE3C0949}"/>
              </a:ext>
            </a:extLst>
          </p:cNvPr>
          <p:cNvSpPr>
            <a:spLocks noGrp="1"/>
          </p:cNvSpPr>
          <p:nvPr>
            <p:ph idx="1"/>
          </p:nvPr>
        </p:nvSpPr>
        <p:spPr>
          <a:xfrm>
            <a:off x="850392" y="2825496"/>
            <a:ext cx="9504570" cy="3346704"/>
          </a:xfrm>
        </p:spPr>
        <p:txBody>
          <a:bodyPr>
            <a:normAutofit/>
          </a:bodyPr>
          <a:lstStyle/>
          <a:p>
            <a:pPr marL="342900" indent="-342900">
              <a:buFont typeface="Arial" panose="020B0604020202020204" pitchFamily="34" charset="0"/>
              <a:buChar char="•"/>
            </a:pPr>
            <a:r>
              <a:rPr lang="en-US" dirty="0"/>
              <a:t> Cymbiotika has had an increasing number of active subscriptions per month since May 2021.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final table for Active Subscriptions per Customer per Month was exported into the parental folder by code in the file “active_subs_per_customer_per_month.csv”</a:t>
            </a:r>
          </a:p>
        </p:txBody>
      </p:sp>
      <p:sp>
        <p:nvSpPr>
          <p:cNvPr id="6" name="Slide Number Placeholder 5">
            <a:extLst>
              <a:ext uri="{FF2B5EF4-FFF2-40B4-BE49-F238E27FC236}">
                <a16:creationId xmlns:a16="http://schemas.microsoft.com/office/drawing/2014/main" id="{C0E76074-E5DD-E816-5F00-3A67C65B869F}"/>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
        <p:nvSpPr>
          <p:cNvPr id="7" name="Footer Placeholder 4">
            <a:extLst>
              <a:ext uri="{FF2B5EF4-FFF2-40B4-BE49-F238E27FC236}">
                <a16:creationId xmlns:a16="http://schemas.microsoft.com/office/drawing/2014/main" id="{20956D6B-A5BD-FC16-76D0-39EC3439A084}"/>
              </a:ext>
            </a:extLst>
          </p:cNvPr>
          <p:cNvSpPr>
            <a:spLocks noGrp="1"/>
          </p:cNvSpPr>
          <p:nvPr>
            <p:ph type="ftr" sz="quarter" idx="11"/>
          </p:nvPr>
        </p:nvSpPr>
        <p:spPr>
          <a:xfrm>
            <a:off x="7964424" y="621792"/>
            <a:ext cx="4114800" cy="365125"/>
          </a:xfrm>
        </p:spPr>
        <p:txBody>
          <a:bodyPr/>
          <a:lstStyle/>
          <a:p>
            <a:r>
              <a:rPr lang="en-US" dirty="0"/>
              <a:t>Active subs per Customer per month</a:t>
            </a:r>
          </a:p>
        </p:txBody>
      </p:sp>
    </p:spTree>
    <p:extLst>
      <p:ext uri="{BB962C8B-B14F-4D97-AF65-F5344CB8AC3E}">
        <p14:creationId xmlns:p14="http://schemas.microsoft.com/office/powerpoint/2010/main" val="24186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463138" y="585216"/>
            <a:ext cx="10573670" cy="1944842"/>
          </a:xfrm>
        </p:spPr>
        <p:txBody>
          <a:bodyPr/>
          <a:lstStyle/>
          <a:p>
            <a:r>
              <a:rPr lang="en-US" dirty="0"/>
              <a:t>Python Assessment</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marL="342900" indent="-342900">
              <a:buAutoNum type="arabicPeriod"/>
            </a:pPr>
            <a:r>
              <a:rPr lang="en-US" dirty="0"/>
              <a:t>Cymbiotika’s monthly customer churn rate</a:t>
            </a:r>
          </a:p>
          <a:p>
            <a:r>
              <a:rPr lang="en-US" noProof="0" dirty="0"/>
              <a:t>2. The number of active subscriptions per customer</a:t>
            </a:r>
            <a:r>
              <a:rPr lang="en-US" dirty="0"/>
              <a:t> per/month</a:t>
            </a:r>
          </a:p>
          <a:p>
            <a:r>
              <a:rPr lang="en-US" noProof="0" dirty="0"/>
              <a:t>3. The percentage of active customers who order each month</a:t>
            </a:r>
          </a:p>
          <a:p>
            <a:r>
              <a:rPr lang="en-US" dirty="0"/>
              <a:t>4. Starting sub. revenue and Ending sub. Revenue month/month</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13" name="Picture Placeholder 12" descr="Logo, icon&#10;&#10;Description automatically generated">
            <a:extLst>
              <a:ext uri="{FF2B5EF4-FFF2-40B4-BE49-F238E27FC236}">
                <a16:creationId xmlns:a16="http://schemas.microsoft.com/office/drawing/2014/main" id="{6DEE297E-28B1-EA22-B24E-31F568826AC0}"/>
              </a:ext>
            </a:extLst>
          </p:cNvPr>
          <p:cNvPicPr>
            <a:picLocks noGrp="1" noChangeAspect="1"/>
          </p:cNvPicPr>
          <p:nvPr>
            <p:ph type="pic" sz="quarter" idx="14"/>
          </p:nvPr>
        </p:nvPicPr>
        <p:blipFill>
          <a:blip r:embed="rId2"/>
          <a:srcRect t="2273" b="2273"/>
          <a:stretch>
            <a:fillRect/>
          </a:stretch>
        </p:blipFill>
        <p:spPr/>
      </p:pic>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258568"/>
            <a:ext cx="9144000" cy="2340864"/>
          </a:xfrm>
        </p:spPr>
        <p:txBody>
          <a:bodyPr>
            <a:normAutofit/>
          </a:bodyPr>
          <a:lstStyle/>
          <a:p>
            <a:r>
              <a:rPr lang="en-US" sz="5000" b="1" cap="none" spc="400" dirty="0">
                <a:solidFill>
                  <a:schemeClr val="bg1"/>
                </a:solidFill>
                <a:latin typeface="+mn-lt"/>
              </a:rPr>
              <a:t>PERCENTAGE OF ACTIVE CUSTOMERS WHO ORDER EACH MONTH</a:t>
            </a:r>
            <a:endParaRPr lang="en-US" sz="5000" cap="none" dirty="0"/>
          </a:p>
        </p:txBody>
      </p:sp>
      <p:sp>
        <p:nvSpPr>
          <p:cNvPr id="4" name="TextBox 3">
            <a:extLst>
              <a:ext uri="{FF2B5EF4-FFF2-40B4-BE49-F238E27FC236}">
                <a16:creationId xmlns:a16="http://schemas.microsoft.com/office/drawing/2014/main" id="{97DB28CD-A281-5157-5A84-33A17F27079A}"/>
              </a:ext>
            </a:extLst>
          </p:cNvPr>
          <p:cNvSpPr txBox="1"/>
          <p:nvPr/>
        </p:nvSpPr>
        <p:spPr>
          <a:xfrm>
            <a:off x="3158289" y="5335421"/>
            <a:ext cx="5875421" cy="646331"/>
          </a:xfrm>
          <a:prstGeom prst="rect">
            <a:avLst/>
          </a:prstGeom>
          <a:noFill/>
        </p:spPr>
        <p:txBody>
          <a:bodyPr wrap="square">
            <a:spAutoFit/>
          </a:bodyPr>
          <a:lstStyle/>
          <a:p>
            <a:r>
              <a:rPr lang="en-US" b="1" dirty="0">
                <a:solidFill>
                  <a:schemeClr val="bg1"/>
                </a:solidFill>
              </a:rPr>
              <a:t>This figure is calculated in the second half of the file</a:t>
            </a:r>
          </a:p>
          <a:p>
            <a:r>
              <a:rPr lang="en-US" b="1" dirty="0">
                <a:solidFill>
                  <a:schemeClr val="bg1"/>
                </a:solidFill>
              </a:rPr>
              <a:t>“02_03_active_subs_active_orders.ipynb”</a:t>
            </a:r>
          </a:p>
        </p:txBody>
      </p:sp>
    </p:spTree>
    <p:extLst>
      <p:ext uri="{BB962C8B-B14F-4D97-AF65-F5344CB8AC3E}">
        <p14:creationId xmlns:p14="http://schemas.microsoft.com/office/powerpoint/2010/main" val="4050781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986917"/>
            <a:ext cx="6190488" cy="1179576"/>
          </a:xfrm>
        </p:spPr>
        <p:txBody>
          <a:bodyPr>
            <a:normAutofit/>
          </a:bodyPr>
          <a:lstStyle/>
          <a:p>
            <a:r>
              <a:rPr lang="en-US" dirty="0"/>
              <a:t>Assumptions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12694" y="2326341"/>
            <a:ext cx="10125635" cy="4262718"/>
          </a:xfrm>
        </p:spPr>
        <p:txBody>
          <a:bodyPr>
            <a:normAutofit/>
          </a:bodyPr>
          <a:lstStyle/>
          <a:p>
            <a:r>
              <a:rPr lang="en-US" dirty="0"/>
              <a:t>The logic of the “active subscriptions per customers per month” calculation is rooted in these assumptions:</a:t>
            </a:r>
          </a:p>
          <a:p>
            <a:pPr marL="457200" indent="-457200">
              <a:buAutoNum type="arabicPeriod"/>
            </a:pPr>
            <a:r>
              <a:rPr lang="en-US" dirty="0"/>
              <a:t>The total number of active customers per month comes from customers who are currently active meaning status= ‘ACTIVE’ as of 2/2023.</a:t>
            </a:r>
          </a:p>
          <a:p>
            <a:pPr marL="457200" indent="-457200">
              <a:buAutoNum type="arabicPeriod"/>
            </a:pPr>
            <a:r>
              <a:rPr lang="en-US" dirty="0"/>
              <a:t>Orders = </a:t>
            </a:r>
            <a:r>
              <a:rPr lang="en-US" dirty="0" err="1"/>
              <a:t>charges_df</a:t>
            </a:r>
            <a:r>
              <a:rPr lang="en-US" dirty="0"/>
              <a:t> table rows where type = ‘CHECKOUT’ and status = ‘SUCCESS’. These are one time orders. The resulting data only includes orders from 9/2022 to 12/2022.</a:t>
            </a:r>
          </a:p>
          <a:p>
            <a:pPr marL="457200" indent="-457200">
              <a:buAutoNum type="arabicPeriod"/>
            </a:pPr>
            <a:r>
              <a:rPr lang="en-US" dirty="0"/>
              <a:t>Ongoing ’ACTIVE’ subscriptions have no </a:t>
            </a:r>
            <a:r>
              <a:rPr lang="en-US" dirty="0" err="1"/>
              <a:t>cancelled_at</a:t>
            </a:r>
            <a:r>
              <a:rPr lang="en-US" dirty="0"/>
              <a:t> date. So, these subscriptions are active for 2023 and beyond.</a:t>
            </a:r>
          </a:p>
          <a:p>
            <a:pPr marL="457200" indent="-457200">
              <a:buFont typeface="Arial" panose="020B0604020202020204" pitchFamily="34" charset="0"/>
              <a:buAutoNum type="arabicPeriod"/>
            </a:pPr>
            <a:r>
              <a:rPr lang="en-US" dirty="0"/>
              <a:t>Ignore ’EXPIRED’ and subs ‘transferred’ from old database.</a:t>
            </a:r>
          </a:p>
          <a:p>
            <a:pPr marL="457200" indent="-457200">
              <a:buAutoNum type="arabicPeriod"/>
            </a:pPr>
            <a:endParaRPr lang="en-US" dirty="0"/>
          </a:p>
          <a:p>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21</a:t>
            </a:fld>
            <a:endParaRPr lang="en-US" dirty="0"/>
          </a:p>
        </p:txBody>
      </p:sp>
      <p:sp>
        <p:nvSpPr>
          <p:cNvPr id="7" name="Footer Placeholder 4">
            <a:extLst>
              <a:ext uri="{FF2B5EF4-FFF2-40B4-BE49-F238E27FC236}">
                <a16:creationId xmlns:a16="http://schemas.microsoft.com/office/drawing/2014/main" id="{C51118F1-713B-7B6B-5774-196D7315447D}"/>
              </a:ext>
            </a:extLst>
          </p:cNvPr>
          <p:cNvSpPr>
            <a:spLocks noGrp="1"/>
          </p:cNvSpPr>
          <p:nvPr>
            <p:ph type="ftr" sz="quarter" idx="11"/>
          </p:nvPr>
        </p:nvSpPr>
        <p:spPr>
          <a:xfrm>
            <a:off x="7964424" y="621792"/>
            <a:ext cx="4114800" cy="365125"/>
          </a:xfrm>
        </p:spPr>
        <p:txBody>
          <a:bodyPr/>
          <a:lstStyle/>
          <a:p>
            <a:r>
              <a:rPr lang="en-US" dirty="0"/>
              <a:t>% Active Customers Who ORder EACH MONTH</a:t>
            </a:r>
          </a:p>
        </p:txBody>
      </p:sp>
    </p:spTree>
    <p:extLst>
      <p:ext uri="{BB962C8B-B14F-4D97-AF65-F5344CB8AC3E}">
        <p14:creationId xmlns:p14="http://schemas.microsoft.com/office/powerpoint/2010/main" val="1298681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F59B9-0928-BF54-385C-04B12C06594D}"/>
              </a:ext>
            </a:extLst>
          </p:cNvPr>
          <p:cNvSpPr>
            <a:spLocks noGrp="1"/>
          </p:cNvSpPr>
          <p:nvPr>
            <p:ph type="title"/>
          </p:nvPr>
        </p:nvSpPr>
        <p:spPr>
          <a:xfrm>
            <a:off x="804672" y="951965"/>
            <a:ext cx="10344830" cy="543203"/>
          </a:xfrm>
        </p:spPr>
        <p:txBody>
          <a:bodyPr>
            <a:noAutofit/>
          </a:bodyPr>
          <a:lstStyle/>
          <a:p>
            <a:r>
              <a:rPr lang="en-US" sz="3600" dirty="0"/>
              <a:t>Methods</a:t>
            </a:r>
          </a:p>
        </p:txBody>
      </p:sp>
      <p:sp>
        <p:nvSpPr>
          <p:cNvPr id="4" name="Content Placeholder 3">
            <a:extLst>
              <a:ext uri="{FF2B5EF4-FFF2-40B4-BE49-F238E27FC236}">
                <a16:creationId xmlns:a16="http://schemas.microsoft.com/office/drawing/2014/main" id="{A309BE88-FF6F-7ACD-5A36-8C3F37963704}"/>
              </a:ext>
            </a:extLst>
          </p:cNvPr>
          <p:cNvSpPr>
            <a:spLocks noGrp="1"/>
          </p:cNvSpPr>
          <p:nvPr>
            <p:ph idx="1"/>
          </p:nvPr>
        </p:nvSpPr>
        <p:spPr>
          <a:xfrm>
            <a:off x="850392" y="1692876"/>
            <a:ext cx="10503408" cy="4917989"/>
          </a:xfrm>
        </p:spPr>
        <p:txBody>
          <a:bodyPr>
            <a:normAutofit/>
          </a:bodyPr>
          <a:lstStyle/>
          <a:p>
            <a:pPr marL="457200" indent="-457200">
              <a:buAutoNum type="arabicPeriod"/>
            </a:pPr>
            <a:r>
              <a:rPr lang="en-US" dirty="0"/>
              <a:t>Filter subscription_df table for rows where status = ‘ACTIVE’.</a:t>
            </a:r>
          </a:p>
          <a:p>
            <a:pPr marL="457200" indent="-457200">
              <a:buAutoNum type="arabicPeriod"/>
            </a:pPr>
            <a:r>
              <a:rPr lang="en-US" dirty="0"/>
              <a:t>Filter charges_df table for rows that are one time orders (not recurring payments)</a:t>
            </a:r>
          </a:p>
          <a:p>
            <a:pPr marL="457200" indent="-457200">
              <a:buAutoNum type="arabicPeriod"/>
            </a:pPr>
            <a:r>
              <a:rPr lang="en-US" dirty="0"/>
              <a:t>Create a new ID “customer_order” in each table. For the active subscriptions table,  concatenate the text of each value of the “active month” column and the “customer_id “column. For the charges_df, concatenate the text of the value of the “created_at” and the“customer_id” column. This new unique ID allows us to track an active customer who may have also submitted one-time orders. </a:t>
            </a:r>
          </a:p>
          <a:p>
            <a:pPr marL="457200" indent="-457200">
              <a:buAutoNum type="arabicPeriod"/>
            </a:pPr>
            <a:r>
              <a:rPr lang="en-US" dirty="0"/>
              <a:t>Isolate the unique “customer_order” IDs from the charges_df table. </a:t>
            </a:r>
          </a:p>
          <a:p>
            <a:pPr marL="457200" indent="-457200">
              <a:buAutoNum type="arabicPeriod"/>
            </a:pPr>
            <a:r>
              <a:rPr lang="en-US" dirty="0"/>
              <a:t>Merge the filtered and grouped active subscriptions table with the list of unique customer_order IDs from the filtered charges_df table. They can be merged because they have the same “customer_order” IDs.</a:t>
            </a:r>
          </a:p>
          <a:p>
            <a:pPr marL="457200" indent="-457200">
              <a:buAutoNum type="arabicPeriod"/>
            </a:pPr>
            <a:endParaRPr lang="en-US" dirty="0"/>
          </a:p>
          <a:p>
            <a:pPr marL="457200" indent="-457200">
              <a:buAutoNum type="arabicPeriod"/>
            </a:pPr>
            <a:endParaRPr lang="en-US" dirty="0"/>
          </a:p>
        </p:txBody>
      </p:sp>
      <p:sp>
        <p:nvSpPr>
          <p:cNvPr id="6" name="Slide Number Placeholder 5">
            <a:extLst>
              <a:ext uri="{FF2B5EF4-FFF2-40B4-BE49-F238E27FC236}">
                <a16:creationId xmlns:a16="http://schemas.microsoft.com/office/drawing/2014/main" id="{64B268C7-8758-45AD-5A1A-E0A5A2B78376}"/>
              </a:ext>
            </a:extLst>
          </p:cNvPr>
          <p:cNvSpPr>
            <a:spLocks noGrp="1"/>
          </p:cNvSpPr>
          <p:nvPr>
            <p:ph type="sldNum" sz="quarter" idx="12"/>
          </p:nvPr>
        </p:nvSpPr>
        <p:spPr/>
        <p:txBody>
          <a:bodyPr/>
          <a:lstStyle/>
          <a:p>
            <a:fld id="{D8DA9DAA-006C-4F4B-980E-E3DF019B24E2}" type="slidenum">
              <a:rPr lang="en-US" smtClean="0"/>
              <a:pPr/>
              <a:t>22</a:t>
            </a:fld>
            <a:endParaRPr lang="en-US" dirty="0"/>
          </a:p>
        </p:txBody>
      </p:sp>
      <p:sp>
        <p:nvSpPr>
          <p:cNvPr id="7" name="Footer Placeholder 4">
            <a:extLst>
              <a:ext uri="{FF2B5EF4-FFF2-40B4-BE49-F238E27FC236}">
                <a16:creationId xmlns:a16="http://schemas.microsoft.com/office/drawing/2014/main" id="{E88782DF-E156-E5B9-FF97-D0CF3520000A}"/>
              </a:ext>
            </a:extLst>
          </p:cNvPr>
          <p:cNvSpPr>
            <a:spLocks noGrp="1"/>
          </p:cNvSpPr>
          <p:nvPr>
            <p:ph type="ftr" sz="quarter" idx="11"/>
          </p:nvPr>
        </p:nvSpPr>
        <p:spPr>
          <a:xfrm>
            <a:off x="7964424" y="621792"/>
            <a:ext cx="4114800" cy="365125"/>
          </a:xfrm>
        </p:spPr>
        <p:txBody>
          <a:bodyPr/>
          <a:lstStyle/>
          <a:p>
            <a:r>
              <a:rPr lang="en-US" dirty="0"/>
              <a:t>% Active Customers Who ORder EACH MONTH</a:t>
            </a:r>
          </a:p>
        </p:txBody>
      </p:sp>
    </p:spTree>
    <p:extLst>
      <p:ext uri="{BB962C8B-B14F-4D97-AF65-F5344CB8AC3E}">
        <p14:creationId xmlns:p14="http://schemas.microsoft.com/office/powerpoint/2010/main" val="190366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F59B9-0928-BF54-385C-04B12C06594D}"/>
              </a:ext>
            </a:extLst>
          </p:cNvPr>
          <p:cNvSpPr>
            <a:spLocks noGrp="1"/>
          </p:cNvSpPr>
          <p:nvPr>
            <p:ph type="title"/>
          </p:nvPr>
        </p:nvSpPr>
        <p:spPr>
          <a:xfrm>
            <a:off x="804672" y="951965"/>
            <a:ext cx="10344830" cy="543203"/>
          </a:xfrm>
        </p:spPr>
        <p:txBody>
          <a:bodyPr>
            <a:noAutofit/>
          </a:bodyPr>
          <a:lstStyle/>
          <a:p>
            <a:r>
              <a:rPr lang="en-US" sz="3600" dirty="0"/>
              <a:t>Methods Continued…</a:t>
            </a:r>
          </a:p>
        </p:txBody>
      </p:sp>
      <p:sp>
        <p:nvSpPr>
          <p:cNvPr id="4" name="Content Placeholder 3">
            <a:extLst>
              <a:ext uri="{FF2B5EF4-FFF2-40B4-BE49-F238E27FC236}">
                <a16:creationId xmlns:a16="http://schemas.microsoft.com/office/drawing/2014/main" id="{A309BE88-FF6F-7ACD-5A36-8C3F37963704}"/>
              </a:ext>
            </a:extLst>
          </p:cNvPr>
          <p:cNvSpPr>
            <a:spLocks noGrp="1"/>
          </p:cNvSpPr>
          <p:nvPr>
            <p:ph idx="1"/>
          </p:nvPr>
        </p:nvSpPr>
        <p:spPr>
          <a:xfrm>
            <a:off x="850392" y="1692876"/>
            <a:ext cx="10503408" cy="4917989"/>
          </a:xfrm>
        </p:spPr>
        <p:txBody>
          <a:bodyPr>
            <a:normAutofit/>
          </a:bodyPr>
          <a:lstStyle/>
          <a:p>
            <a:r>
              <a:rPr lang="en-US" dirty="0"/>
              <a:t>6. Group the merged table by month to get the unique number of customers who are active and order each month. </a:t>
            </a:r>
          </a:p>
          <a:p>
            <a:r>
              <a:rPr lang="en-US" dirty="0"/>
              <a:t>7. Group the ”</a:t>
            </a:r>
            <a:r>
              <a:rPr lang="en-US" dirty="0" err="1"/>
              <a:t>active_subscriptions</a:t>
            </a:r>
            <a:r>
              <a:rPr lang="en-US" dirty="0"/>
              <a:t>” table by month and get the total unique number of customers.</a:t>
            </a:r>
          </a:p>
          <a:p>
            <a:r>
              <a:rPr lang="en-US" dirty="0"/>
              <a:t>8. Calculate the percentage of active customers who order each month by taking the table generated in step 6, and dividing it by the data table generated in step 7. Multiply by 100 to convert to a percentage.</a:t>
            </a:r>
          </a:p>
          <a:p>
            <a:pPr marL="457200" indent="-457200">
              <a:buAutoNum type="arabicPeriod"/>
            </a:pPr>
            <a:endParaRPr lang="en-US" dirty="0"/>
          </a:p>
          <a:p>
            <a:pPr marL="457200" indent="-457200">
              <a:buAutoNum type="arabicPeriod"/>
            </a:pPr>
            <a:endParaRPr lang="en-US" dirty="0"/>
          </a:p>
        </p:txBody>
      </p:sp>
      <p:sp>
        <p:nvSpPr>
          <p:cNvPr id="6" name="Slide Number Placeholder 5">
            <a:extLst>
              <a:ext uri="{FF2B5EF4-FFF2-40B4-BE49-F238E27FC236}">
                <a16:creationId xmlns:a16="http://schemas.microsoft.com/office/drawing/2014/main" id="{64B268C7-8758-45AD-5A1A-E0A5A2B78376}"/>
              </a:ext>
            </a:extLst>
          </p:cNvPr>
          <p:cNvSpPr>
            <a:spLocks noGrp="1"/>
          </p:cNvSpPr>
          <p:nvPr>
            <p:ph type="sldNum" sz="quarter" idx="12"/>
          </p:nvPr>
        </p:nvSpPr>
        <p:spPr/>
        <p:txBody>
          <a:bodyPr/>
          <a:lstStyle/>
          <a:p>
            <a:fld id="{D8DA9DAA-006C-4F4B-980E-E3DF019B24E2}" type="slidenum">
              <a:rPr lang="en-US" smtClean="0"/>
              <a:pPr/>
              <a:t>23</a:t>
            </a:fld>
            <a:endParaRPr lang="en-US" dirty="0"/>
          </a:p>
        </p:txBody>
      </p:sp>
      <p:sp>
        <p:nvSpPr>
          <p:cNvPr id="7" name="Footer Placeholder 4">
            <a:extLst>
              <a:ext uri="{FF2B5EF4-FFF2-40B4-BE49-F238E27FC236}">
                <a16:creationId xmlns:a16="http://schemas.microsoft.com/office/drawing/2014/main" id="{E88782DF-E156-E5B9-FF97-D0CF3520000A}"/>
              </a:ext>
            </a:extLst>
          </p:cNvPr>
          <p:cNvSpPr>
            <a:spLocks noGrp="1"/>
          </p:cNvSpPr>
          <p:nvPr>
            <p:ph type="ftr" sz="quarter" idx="11"/>
          </p:nvPr>
        </p:nvSpPr>
        <p:spPr>
          <a:xfrm>
            <a:off x="7964424" y="621792"/>
            <a:ext cx="4114800" cy="365125"/>
          </a:xfrm>
        </p:spPr>
        <p:txBody>
          <a:bodyPr/>
          <a:lstStyle/>
          <a:p>
            <a:r>
              <a:rPr lang="en-US" dirty="0"/>
              <a:t>% Active Customers Who ORder EACH MONTH</a:t>
            </a:r>
          </a:p>
        </p:txBody>
      </p:sp>
    </p:spTree>
    <p:extLst>
      <p:ext uri="{BB962C8B-B14F-4D97-AF65-F5344CB8AC3E}">
        <p14:creationId xmlns:p14="http://schemas.microsoft.com/office/powerpoint/2010/main" val="749511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1942F4D-C742-3AAC-3248-0B87BEADFA1A}"/>
              </a:ext>
            </a:extLst>
          </p:cNvPr>
          <p:cNvSpPr>
            <a:spLocks noGrp="1"/>
          </p:cNvSpPr>
          <p:nvPr>
            <p:ph type="ftr" sz="quarter" idx="11"/>
          </p:nvPr>
        </p:nvSpPr>
        <p:spPr/>
        <p:txBody>
          <a:bodyPr/>
          <a:lstStyle/>
          <a:p>
            <a:r>
              <a:rPr lang="en-US" dirty="0"/>
              <a:t>% Active Customers Who ORder EACH MONTH</a:t>
            </a:r>
          </a:p>
        </p:txBody>
      </p:sp>
      <p:sp>
        <p:nvSpPr>
          <p:cNvPr id="6" name="Slide Number Placeholder 5">
            <a:extLst>
              <a:ext uri="{FF2B5EF4-FFF2-40B4-BE49-F238E27FC236}">
                <a16:creationId xmlns:a16="http://schemas.microsoft.com/office/drawing/2014/main" id="{F842D614-3C2A-3E00-E542-771E43E9DCEB}"/>
              </a:ext>
            </a:extLst>
          </p:cNvPr>
          <p:cNvSpPr>
            <a:spLocks noGrp="1"/>
          </p:cNvSpPr>
          <p:nvPr>
            <p:ph type="sldNum" sz="quarter" idx="12"/>
          </p:nvPr>
        </p:nvSpPr>
        <p:spPr/>
        <p:txBody>
          <a:bodyPr/>
          <a:lstStyle/>
          <a:p>
            <a:fld id="{D8DA9DAA-006C-4F4B-980E-E3DF019B24E2}" type="slidenum">
              <a:rPr lang="en-US" smtClean="0"/>
              <a:pPr/>
              <a:t>24</a:t>
            </a:fld>
            <a:endParaRPr lang="en-US" dirty="0"/>
          </a:p>
        </p:txBody>
      </p:sp>
      <p:sp>
        <p:nvSpPr>
          <p:cNvPr id="7" name="Title 2">
            <a:extLst>
              <a:ext uri="{FF2B5EF4-FFF2-40B4-BE49-F238E27FC236}">
                <a16:creationId xmlns:a16="http://schemas.microsoft.com/office/drawing/2014/main" id="{2D1434AA-3A6D-3268-ABD8-3475DF002E09}"/>
              </a:ext>
            </a:extLst>
          </p:cNvPr>
          <p:cNvSpPr>
            <a:spLocks noGrp="1"/>
          </p:cNvSpPr>
          <p:nvPr>
            <p:ph type="title"/>
          </p:nvPr>
        </p:nvSpPr>
        <p:spPr>
          <a:xfrm>
            <a:off x="804672" y="951965"/>
            <a:ext cx="10344830" cy="543203"/>
          </a:xfrm>
        </p:spPr>
        <p:txBody>
          <a:bodyPr>
            <a:noAutofit/>
          </a:bodyPr>
          <a:lstStyle/>
          <a:p>
            <a:r>
              <a:rPr lang="en-US" sz="3600" dirty="0"/>
              <a:t>Analysis</a:t>
            </a:r>
          </a:p>
        </p:txBody>
      </p:sp>
      <p:sp>
        <p:nvSpPr>
          <p:cNvPr id="8" name="Content Placeholder 3">
            <a:extLst>
              <a:ext uri="{FF2B5EF4-FFF2-40B4-BE49-F238E27FC236}">
                <a16:creationId xmlns:a16="http://schemas.microsoft.com/office/drawing/2014/main" id="{7FDF23DB-8AEB-2BFE-022E-F5E96EE64A6A}"/>
              </a:ext>
            </a:extLst>
          </p:cNvPr>
          <p:cNvSpPr>
            <a:spLocks noGrp="1"/>
          </p:cNvSpPr>
          <p:nvPr>
            <p:ph idx="1"/>
          </p:nvPr>
        </p:nvSpPr>
        <p:spPr>
          <a:xfrm>
            <a:off x="237401" y="1705233"/>
            <a:ext cx="10055777" cy="4917989"/>
          </a:xfrm>
        </p:spPr>
        <p:txBody>
          <a:bodyPr>
            <a:normAutofit/>
          </a:bodyPr>
          <a:lstStyle/>
          <a:p>
            <a:pPr marL="342900" indent="-342900">
              <a:buFont typeface="Arial" panose="020B0604020202020204" pitchFamily="34" charset="0"/>
              <a:buChar char="•"/>
            </a:pPr>
            <a:r>
              <a:rPr lang="en-US" sz="1600" dirty="0"/>
              <a:t>The final table generated was the “percent_of_active_customers_who_order_each_month”</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There are only four months worth of data because I selected for one-time orders that had a successful transaction (no refunds/ no partial refunds/ no cancellations).</a:t>
            </a:r>
          </a:p>
        </p:txBody>
      </p:sp>
      <p:sp>
        <p:nvSpPr>
          <p:cNvPr id="24" name="Content Placeholder 3">
            <a:extLst>
              <a:ext uri="{FF2B5EF4-FFF2-40B4-BE49-F238E27FC236}">
                <a16:creationId xmlns:a16="http://schemas.microsoft.com/office/drawing/2014/main" id="{A03131C5-A0EB-E7AA-E131-017AD0542A5D}"/>
              </a:ext>
            </a:extLst>
          </p:cNvPr>
          <p:cNvSpPr txBox="1">
            <a:spLocks/>
          </p:cNvSpPr>
          <p:nvPr/>
        </p:nvSpPr>
        <p:spPr>
          <a:xfrm>
            <a:off x="5419859" y="1705233"/>
            <a:ext cx="5933941" cy="491798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40BD3FC-71F0-86E4-3F1C-30B7ACBF55B9}"/>
              </a:ext>
            </a:extLst>
          </p:cNvPr>
          <p:cNvPicPr>
            <a:picLocks noChangeAspect="1"/>
          </p:cNvPicPr>
          <p:nvPr/>
        </p:nvPicPr>
        <p:blipFill>
          <a:blip r:embed="rId2"/>
          <a:stretch>
            <a:fillRect/>
          </a:stretch>
        </p:blipFill>
        <p:spPr>
          <a:xfrm>
            <a:off x="2879859" y="2414270"/>
            <a:ext cx="5080000" cy="1663700"/>
          </a:xfrm>
          <a:prstGeom prst="rect">
            <a:avLst/>
          </a:prstGeom>
        </p:spPr>
      </p:pic>
    </p:spTree>
    <p:extLst>
      <p:ext uri="{BB962C8B-B14F-4D97-AF65-F5344CB8AC3E}">
        <p14:creationId xmlns:p14="http://schemas.microsoft.com/office/powerpoint/2010/main" val="159893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8B9B1-DC81-FE1F-E279-49C12CAF8ACA}"/>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8CAAE822-C789-6D4F-ECAF-C0E0EE3C0949}"/>
              </a:ext>
            </a:extLst>
          </p:cNvPr>
          <p:cNvSpPr>
            <a:spLocks noGrp="1"/>
          </p:cNvSpPr>
          <p:nvPr>
            <p:ph idx="1"/>
          </p:nvPr>
        </p:nvSpPr>
        <p:spPr>
          <a:xfrm>
            <a:off x="850392" y="2825496"/>
            <a:ext cx="9504570" cy="3346704"/>
          </a:xfrm>
        </p:spPr>
        <p:txBody>
          <a:bodyPr>
            <a:normAutofit/>
          </a:bodyPr>
          <a:lstStyle/>
          <a:p>
            <a:pPr marL="342900" indent="-342900">
              <a:buFont typeface="Arial" panose="020B0604020202020204" pitchFamily="34" charset="0"/>
              <a:buChar char="•"/>
            </a:pPr>
            <a:r>
              <a:rPr lang="en-US" dirty="0"/>
              <a:t> Cymbiotika customers with active subscriptions also submitted one-time orders during the months of September to December 2022.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At least 17% of these customers submitted orders during these months. In November 2022, 26% of active customers also submitted orders.</a:t>
            </a:r>
          </a:p>
          <a:p>
            <a:endParaRPr lang="en-US" dirty="0"/>
          </a:p>
        </p:txBody>
      </p:sp>
      <p:sp>
        <p:nvSpPr>
          <p:cNvPr id="6" name="Slide Number Placeholder 5">
            <a:extLst>
              <a:ext uri="{FF2B5EF4-FFF2-40B4-BE49-F238E27FC236}">
                <a16:creationId xmlns:a16="http://schemas.microsoft.com/office/drawing/2014/main" id="{C0E76074-E5DD-E816-5F00-3A67C65B869F}"/>
              </a:ext>
            </a:extLst>
          </p:cNvPr>
          <p:cNvSpPr>
            <a:spLocks noGrp="1"/>
          </p:cNvSpPr>
          <p:nvPr>
            <p:ph type="sldNum" sz="quarter" idx="12"/>
          </p:nvPr>
        </p:nvSpPr>
        <p:spPr/>
        <p:txBody>
          <a:bodyPr/>
          <a:lstStyle/>
          <a:p>
            <a:fld id="{D8DA9DAA-006C-4F4B-980E-E3DF019B24E2}" type="slidenum">
              <a:rPr lang="en-US" smtClean="0"/>
              <a:pPr/>
              <a:t>25</a:t>
            </a:fld>
            <a:endParaRPr lang="en-US" dirty="0"/>
          </a:p>
        </p:txBody>
      </p:sp>
      <p:sp>
        <p:nvSpPr>
          <p:cNvPr id="7" name="Footer Placeholder 4">
            <a:extLst>
              <a:ext uri="{FF2B5EF4-FFF2-40B4-BE49-F238E27FC236}">
                <a16:creationId xmlns:a16="http://schemas.microsoft.com/office/drawing/2014/main" id="{20956D6B-A5BD-FC16-76D0-39EC3439A084}"/>
              </a:ext>
            </a:extLst>
          </p:cNvPr>
          <p:cNvSpPr>
            <a:spLocks noGrp="1"/>
          </p:cNvSpPr>
          <p:nvPr>
            <p:ph type="ftr" sz="quarter" idx="11"/>
          </p:nvPr>
        </p:nvSpPr>
        <p:spPr>
          <a:xfrm>
            <a:off x="7964424" y="621792"/>
            <a:ext cx="4114800" cy="365125"/>
          </a:xfrm>
        </p:spPr>
        <p:txBody>
          <a:bodyPr/>
          <a:lstStyle/>
          <a:p>
            <a:r>
              <a:rPr lang="en-US" dirty="0"/>
              <a:t>% Active Customers Who ORder EACH MONTH</a:t>
            </a:r>
          </a:p>
        </p:txBody>
      </p:sp>
    </p:spTree>
    <p:extLst>
      <p:ext uri="{BB962C8B-B14F-4D97-AF65-F5344CB8AC3E}">
        <p14:creationId xmlns:p14="http://schemas.microsoft.com/office/powerpoint/2010/main" val="604601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258568"/>
            <a:ext cx="9144000" cy="2340864"/>
          </a:xfrm>
        </p:spPr>
        <p:txBody>
          <a:bodyPr>
            <a:normAutofit/>
          </a:bodyPr>
          <a:lstStyle/>
          <a:p>
            <a:r>
              <a:rPr lang="en-US" sz="5000" b="1" cap="none" spc="400" dirty="0">
                <a:solidFill>
                  <a:schemeClr val="bg1"/>
                </a:solidFill>
                <a:latin typeface="+mn-lt"/>
              </a:rPr>
              <a:t>STARTING AND ENDING SUBSCRIPTION REVENUE MoM</a:t>
            </a:r>
            <a:endParaRPr lang="en-US" sz="5000" cap="none" dirty="0"/>
          </a:p>
        </p:txBody>
      </p:sp>
      <p:sp>
        <p:nvSpPr>
          <p:cNvPr id="4" name="TextBox 3">
            <a:extLst>
              <a:ext uri="{FF2B5EF4-FFF2-40B4-BE49-F238E27FC236}">
                <a16:creationId xmlns:a16="http://schemas.microsoft.com/office/drawing/2014/main" id="{97DB28CD-A281-5157-5A84-33A17F27079A}"/>
              </a:ext>
            </a:extLst>
          </p:cNvPr>
          <p:cNvSpPr txBox="1"/>
          <p:nvPr/>
        </p:nvSpPr>
        <p:spPr>
          <a:xfrm>
            <a:off x="3139039" y="5325796"/>
            <a:ext cx="5913922" cy="369332"/>
          </a:xfrm>
          <a:prstGeom prst="rect">
            <a:avLst/>
          </a:prstGeom>
          <a:noFill/>
        </p:spPr>
        <p:txBody>
          <a:bodyPr wrap="square">
            <a:spAutoFit/>
          </a:bodyPr>
          <a:lstStyle/>
          <a:p>
            <a:r>
              <a:rPr lang="en-US" b="1" dirty="0">
                <a:solidFill>
                  <a:schemeClr val="bg1"/>
                </a:solidFill>
              </a:rPr>
              <a:t>This figure is calculated in the second file “04.ipynb”</a:t>
            </a:r>
          </a:p>
        </p:txBody>
      </p:sp>
    </p:spTree>
    <p:extLst>
      <p:ext uri="{BB962C8B-B14F-4D97-AF65-F5344CB8AC3E}">
        <p14:creationId xmlns:p14="http://schemas.microsoft.com/office/powerpoint/2010/main" val="3249418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986917"/>
            <a:ext cx="6190488" cy="1179576"/>
          </a:xfrm>
        </p:spPr>
        <p:txBody>
          <a:bodyPr>
            <a:normAutofit/>
          </a:bodyPr>
          <a:lstStyle/>
          <a:p>
            <a:r>
              <a:rPr lang="en-US" dirty="0"/>
              <a:t>Assumptions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12694" y="2326341"/>
            <a:ext cx="10125635" cy="4262718"/>
          </a:xfrm>
        </p:spPr>
        <p:txBody>
          <a:bodyPr>
            <a:normAutofit/>
          </a:bodyPr>
          <a:lstStyle/>
          <a:p>
            <a:r>
              <a:rPr lang="en-US" dirty="0"/>
              <a:t>The logic of the “starting and ending subscription revenue month/month” calculation is rooted in these assumptions:</a:t>
            </a:r>
          </a:p>
          <a:p>
            <a:pPr marL="457200" indent="-457200">
              <a:buAutoNum type="arabicPeriod"/>
            </a:pPr>
            <a:r>
              <a:rPr lang="en-US" dirty="0"/>
              <a:t>I will be looking at the months in which a subscription was active and paid for by a recurring price. Unlike the previous examples, I won’t be counting the month in which the subscription was cancelled as an active subscription-month. Thus, I will take off one index position relative to the previous list of months that was created per row, unless the length of the list is 1.</a:t>
            </a:r>
          </a:p>
          <a:p>
            <a:pPr marL="457200" indent="-457200">
              <a:buAutoNum type="arabicPeriod"/>
            </a:pPr>
            <a:r>
              <a:rPr lang="en-US" dirty="0"/>
              <a:t>This calculation is only for subscriptions. I am not including the </a:t>
            </a:r>
            <a:r>
              <a:rPr lang="en-US" dirty="0" err="1"/>
              <a:t>charges_df</a:t>
            </a:r>
            <a:r>
              <a:rPr lang="en-US" dirty="0"/>
              <a:t> “CHECKOUT” transactions.</a:t>
            </a:r>
          </a:p>
          <a:p>
            <a:pPr marL="457200" indent="-457200">
              <a:buFont typeface="Arial" panose="020B0604020202020204" pitchFamily="34" charset="0"/>
              <a:buAutoNum type="arabicPeriod"/>
            </a:pPr>
            <a:r>
              <a:rPr lang="en-US" dirty="0"/>
              <a:t>Ignore ’EXPIRED’ and subs ‘transferred’ from old database.</a:t>
            </a:r>
          </a:p>
          <a:p>
            <a:pPr marL="457200" indent="-457200">
              <a:buAutoNum type="arabicPeriod"/>
            </a:pPr>
            <a:endParaRPr lang="en-US" dirty="0"/>
          </a:p>
          <a:p>
            <a:pPr marL="457200" indent="-457200">
              <a:buAutoNum type="arabicPeriod"/>
            </a:pP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27</a:t>
            </a:fld>
            <a:endParaRPr lang="en-US" dirty="0"/>
          </a:p>
        </p:txBody>
      </p:sp>
      <p:sp>
        <p:nvSpPr>
          <p:cNvPr id="7" name="Footer Placeholder 4">
            <a:extLst>
              <a:ext uri="{FF2B5EF4-FFF2-40B4-BE49-F238E27FC236}">
                <a16:creationId xmlns:a16="http://schemas.microsoft.com/office/drawing/2014/main" id="{C51118F1-713B-7B6B-5774-196D7315447D}"/>
              </a:ext>
            </a:extLst>
          </p:cNvPr>
          <p:cNvSpPr>
            <a:spLocks noGrp="1"/>
          </p:cNvSpPr>
          <p:nvPr>
            <p:ph type="ftr" sz="quarter" idx="11"/>
          </p:nvPr>
        </p:nvSpPr>
        <p:spPr>
          <a:xfrm>
            <a:off x="7964424" y="621792"/>
            <a:ext cx="4114800" cy="365125"/>
          </a:xfrm>
        </p:spPr>
        <p:txBody>
          <a:bodyPr/>
          <a:lstStyle/>
          <a:p>
            <a:r>
              <a:rPr lang="en-US" dirty="0"/>
              <a:t>Starting &amp; </a:t>
            </a:r>
            <a:r>
              <a:rPr lang="en-US" dirty="0" err="1"/>
              <a:t>ENDing</a:t>
            </a:r>
            <a:r>
              <a:rPr lang="en-US" dirty="0"/>
              <a:t> SUB Revenue Month/Month</a:t>
            </a:r>
          </a:p>
        </p:txBody>
      </p:sp>
    </p:spTree>
    <p:extLst>
      <p:ext uri="{BB962C8B-B14F-4D97-AF65-F5344CB8AC3E}">
        <p14:creationId xmlns:p14="http://schemas.microsoft.com/office/powerpoint/2010/main" val="2283062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F59B9-0928-BF54-385C-04B12C06594D}"/>
              </a:ext>
            </a:extLst>
          </p:cNvPr>
          <p:cNvSpPr>
            <a:spLocks noGrp="1"/>
          </p:cNvSpPr>
          <p:nvPr>
            <p:ph type="title"/>
          </p:nvPr>
        </p:nvSpPr>
        <p:spPr>
          <a:xfrm>
            <a:off x="804672" y="951965"/>
            <a:ext cx="10344830" cy="543203"/>
          </a:xfrm>
        </p:spPr>
        <p:txBody>
          <a:bodyPr>
            <a:noAutofit/>
          </a:bodyPr>
          <a:lstStyle/>
          <a:p>
            <a:r>
              <a:rPr lang="en-US" sz="3600" dirty="0"/>
              <a:t>Methods</a:t>
            </a:r>
          </a:p>
        </p:txBody>
      </p:sp>
      <p:sp>
        <p:nvSpPr>
          <p:cNvPr id="4" name="Content Placeholder 3">
            <a:extLst>
              <a:ext uri="{FF2B5EF4-FFF2-40B4-BE49-F238E27FC236}">
                <a16:creationId xmlns:a16="http://schemas.microsoft.com/office/drawing/2014/main" id="{A309BE88-FF6F-7ACD-5A36-8C3F37963704}"/>
              </a:ext>
            </a:extLst>
          </p:cNvPr>
          <p:cNvSpPr>
            <a:spLocks noGrp="1"/>
          </p:cNvSpPr>
          <p:nvPr>
            <p:ph idx="1"/>
          </p:nvPr>
        </p:nvSpPr>
        <p:spPr>
          <a:xfrm>
            <a:off x="850392" y="1692876"/>
            <a:ext cx="10503408" cy="4917989"/>
          </a:xfrm>
        </p:spPr>
        <p:txBody>
          <a:bodyPr>
            <a:normAutofit fontScale="92500" lnSpcReduction="10000"/>
          </a:bodyPr>
          <a:lstStyle/>
          <a:p>
            <a:pPr marL="457200" indent="-457200">
              <a:buAutoNum type="arabicPeriod"/>
            </a:pPr>
            <a:r>
              <a:rPr lang="en-US" dirty="0"/>
              <a:t>Obtain a table that has all the rows corresponding to each customer-</a:t>
            </a:r>
            <a:r>
              <a:rPr lang="en-US" dirty="0" err="1"/>
              <a:t>subscription_month</a:t>
            </a:r>
            <a:r>
              <a:rPr lang="en-US" dirty="0"/>
              <a:t> pair in which a subscription period was paid for.</a:t>
            </a:r>
          </a:p>
          <a:p>
            <a:pPr marL="457200" indent="-457200">
              <a:buAutoNum type="arabicPeriod"/>
            </a:pPr>
            <a:endParaRPr lang="en-US" dirty="0"/>
          </a:p>
          <a:p>
            <a:pPr marL="457200" indent="-457200">
              <a:buAutoNum type="arabicPeriod"/>
            </a:pPr>
            <a:r>
              <a:rPr lang="en-US" dirty="0"/>
              <a:t>Filter the “</a:t>
            </a:r>
            <a:r>
              <a:rPr lang="en-US" dirty="0" err="1"/>
              <a:t>subscriptions_df</a:t>
            </a:r>
            <a:r>
              <a:rPr lang="en-US" dirty="0"/>
              <a:t>” table to include all subscription months that have have a valid “</a:t>
            </a:r>
            <a:r>
              <a:rPr lang="en-US" dirty="0" err="1"/>
              <a:t>last_active_month</a:t>
            </a:r>
            <a:r>
              <a:rPr lang="en-US" dirty="0"/>
              <a:t>” value. Correlates to all rows w/ non null “</a:t>
            </a:r>
            <a:r>
              <a:rPr lang="en-US" dirty="0" err="1"/>
              <a:t>cancelled_at</a:t>
            </a:r>
            <a:r>
              <a:rPr lang="en-US" dirty="0"/>
              <a:t>” date</a:t>
            </a:r>
          </a:p>
          <a:p>
            <a:pPr marL="457200" indent="-457200">
              <a:buAutoNum type="arabicPeriod"/>
            </a:pPr>
            <a:endParaRPr lang="en-US" dirty="0"/>
          </a:p>
          <a:p>
            <a:pPr marL="457200" indent="-457200">
              <a:buAutoNum type="arabicPeriod"/>
            </a:pPr>
            <a:r>
              <a:rPr lang="en-US" dirty="0"/>
              <a:t>Create column “subscription revenue per month” which multiplies each customer’s subscription month’s recurring_price by the quantity of the row.</a:t>
            </a:r>
          </a:p>
          <a:p>
            <a:pPr marL="457200" indent="-457200">
              <a:buAutoNum type="arabicPeriod"/>
            </a:pPr>
            <a:r>
              <a:rPr lang="en-US" dirty="0"/>
              <a:t>Group the processed table by month and set the row values as the sum of the subscription revenue per month. This will give each month’s total subscription revenue.</a:t>
            </a:r>
          </a:p>
          <a:p>
            <a:pPr marL="457200" indent="-457200">
              <a:buAutoNum type="arabicPeriod"/>
            </a:pPr>
            <a:r>
              <a:rPr lang="en-US" dirty="0"/>
              <a:t>Since the grouped table does not contain cancelled subscriptions in it, the next month’s subscription revenue will be the previous month’s ending subscription revenue.</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
        <p:nvSpPr>
          <p:cNvPr id="6" name="Slide Number Placeholder 5">
            <a:extLst>
              <a:ext uri="{FF2B5EF4-FFF2-40B4-BE49-F238E27FC236}">
                <a16:creationId xmlns:a16="http://schemas.microsoft.com/office/drawing/2014/main" id="{64B268C7-8758-45AD-5A1A-E0A5A2B78376}"/>
              </a:ext>
            </a:extLst>
          </p:cNvPr>
          <p:cNvSpPr>
            <a:spLocks noGrp="1"/>
          </p:cNvSpPr>
          <p:nvPr>
            <p:ph type="sldNum" sz="quarter" idx="12"/>
          </p:nvPr>
        </p:nvSpPr>
        <p:spPr/>
        <p:txBody>
          <a:bodyPr/>
          <a:lstStyle/>
          <a:p>
            <a:fld id="{D8DA9DAA-006C-4F4B-980E-E3DF019B24E2}" type="slidenum">
              <a:rPr lang="en-US" smtClean="0"/>
              <a:pPr/>
              <a:t>28</a:t>
            </a:fld>
            <a:endParaRPr lang="en-US" dirty="0"/>
          </a:p>
        </p:txBody>
      </p:sp>
      <p:sp>
        <p:nvSpPr>
          <p:cNvPr id="7" name="Footer Placeholder 4">
            <a:extLst>
              <a:ext uri="{FF2B5EF4-FFF2-40B4-BE49-F238E27FC236}">
                <a16:creationId xmlns:a16="http://schemas.microsoft.com/office/drawing/2014/main" id="{E88782DF-E156-E5B9-FF97-D0CF3520000A}"/>
              </a:ext>
            </a:extLst>
          </p:cNvPr>
          <p:cNvSpPr>
            <a:spLocks noGrp="1"/>
          </p:cNvSpPr>
          <p:nvPr>
            <p:ph type="ftr" sz="quarter" idx="11"/>
          </p:nvPr>
        </p:nvSpPr>
        <p:spPr>
          <a:xfrm>
            <a:off x="7964424" y="621792"/>
            <a:ext cx="4114800" cy="365125"/>
          </a:xfrm>
        </p:spPr>
        <p:txBody>
          <a:bodyPr/>
          <a:lstStyle/>
          <a:p>
            <a:r>
              <a:rPr lang="en-US" dirty="0"/>
              <a:t>Starting &amp; </a:t>
            </a:r>
            <a:r>
              <a:rPr lang="en-US" dirty="0" err="1"/>
              <a:t>ENDing</a:t>
            </a:r>
            <a:r>
              <a:rPr lang="en-US" dirty="0"/>
              <a:t> SUB Revenue Month/Month</a:t>
            </a:r>
          </a:p>
        </p:txBody>
      </p:sp>
    </p:spTree>
    <p:extLst>
      <p:ext uri="{BB962C8B-B14F-4D97-AF65-F5344CB8AC3E}">
        <p14:creationId xmlns:p14="http://schemas.microsoft.com/office/powerpoint/2010/main" val="1168004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1942F4D-C742-3AAC-3248-0B87BEADFA1A}"/>
              </a:ext>
            </a:extLst>
          </p:cNvPr>
          <p:cNvSpPr>
            <a:spLocks noGrp="1"/>
          </p:cNvSpPr>
          <p:nvPr>
            <p:ph type="ftr" sz="quarter" idx="11"/>
          </p:nvPr>
        </p:nvSpPr>
        <p:spPr/>
        <p:txBody>
          <a:bodyPr/>
          <a:lstStyle/>
          <a:p>
            <a:r>
              <a:rPr lang="en-US" dirty="0"/>
              <a:t>Starting &amp; </a:t>
            </a:r>
            <a:r>
              <a:rPr lang="en-US" dirty="0" err="1"/>
              <a:t>ENDing</a:t>
            </a:r>
            <a:r>
              <a:rPr lang="en-US" dirty="0"/>
              <a:t> SUB Revenue Month/Month</a:t>
            </a:r>
          </a:p>
        </p:txBody>
      </p:sp>
      <p:sp>
        <p:nvSpPr>
          <p:cNvPr id="6" name="Slide Number Placeholder 5">
            <a:extLst>
              <a:ext uri="{FF2B5EF4-FFF2-40B4-BE49-F238E27FC236}">
                <a16:creationId xmlns:a16="http://schemas.microsoft.com/office/drawing/2014/main" id="{F842D614-3C2A-3E00-E542-771E43E9DCEB}"/>
              </a:ext>
            </a:extLst>
          </p:cNvPr>
          <p:cNvSpPr>
            <a:spLocks noGrp="1"/>
          </p:cNvSpPr>
          <p:nvPr>
            <p:ph type="sldNum" sz="quarter" idx="12"/>
          </p:nvPr>
        </p:nvSpPr>
        <p:spPr/>
        <p:txBody>
          <a:bodyPr/>
          <a:lstStyle/>
          <a:p>
            <a:fld id="{D8DA9DAA-006C-4F4B-980E-E3DF019B24E2}" type="slidenum">
              <a:rPr lang="en-US" smtClean="0"/>
              <a:pPr/>
              <a:t>29</a:t>
            </a:fld>
            <a:endParaRPr lang="en-US" dirty="0"/>
          </a:p>
        </p:txBody>
      </p:sp>
      <p:sp>
        <p:nvSpPr>
          <p:cNvPr id="7" name="Title 2">
            <a:extLst>
              <a:ext uri="{FF2B5EF4-FFF2-40B4-BE49-F238E27FC236}">
                <a16:creationId xmlns:a16="http://schemas.microsoft.com/office/drawing/2014/main" id="{2D1434AA-3A6D-3268-ABD8-3475DF002E09}"/>
              </a:ext>
            </a:extLst>
          </p:cNvPr>
          <p:cNvSpPr>
            <a:spLocks noGrp="1"/>
          </p:cNvSpPr>
          <p:nvPr>
            <p:ph type="title"/>
          </p:nvPr>
        </p:nvSpPr>
        <p:spPr>
          <a:xfrm>
            <a:off x="804672" y="951965"/>
            <a:ext cx="10344830" cy="543203"/>
          </a:xfrm>
        </p:spPr>
        <p:txBody>
          <a:bodyPr>
            <a:noAutofit/>
          </a:bodyPr>
          <a:lstStyle/>
          <a:p>
            <a:r>
              <a:rPr lang="en-US" sz="3600" dirty="0"/>
              <a:t>Analysis</a:t>
            </a:r>
          </a:p>
        </p:txBody>
      </p:sp>
      <p:sp>
        <p:nvSpPr>
          <p:cNvPr id="8" name="Content Placeholder 3">
            <a:extLst>
              <a:ext uri="{FF2B5EF4-FFF2-40B4-BE49-F238E27FC236}">
                <a16:creationId xmlns:a16="http://schemas.microsoft.com/office/drawing/2014/main" id="{7FDF23DB-8AEB-2BFE-022E-F5E96EE64A6A}"/>
              </a:ext>
            </a:extLst>
          </p:cNvPr>
          <p:cNvSpPr>
            <a:spLocks noGrp="1"/>
          </p:cNvSpPr>
          <p:nvPr>
            <p:ph idx="1"/>
          </p:nvPr>
        </p:nvSpPr>
        <p:spPr>
          <a:xfrm>
            <a:off x="237401" y="1705233"/>
            <a:ext cx="10055777" cy="4917989"/>
          </a:xfrm>
        </p:spPr>
        <p:txBody>
          <a:bodyPr>
            <a:normAutofit/>
          </a:bodyPr>
          <a:lstStyle/>
          <a:p>
            <a:pPr marL="342900" indent="-342900">
              <a:buFont typeface="Arial" panose="020B0604020202020204" pitchFamily="34" charset="0"/>
              <a:buChar char="•"/>
            </a:pPr>
            <a:r>
              <a:rPr lang="en-US" sz="1600" dirty="0"/>
              <a:t>We obtained a table that has the starting subscription revenue and the ending subscription revenue for each month. The next month’s subscription revenue served as the previous months ending subscription revenue.</a:t>
            </a:r>
          </a:p>
          <a:p>
            <a:pPr marL="342900" indent="-342900">
              <a:buFont typeface="Arial" panose="020B0604020202020204" pitchFamily="34" charset="0"/>
              <a:buChar char="•"/>
            </a:pPr>
            <a:r>
              <a:rPr lang="en-US" sz="1600" dirty="0"/>
              <a:t>A Month over Month growth rate was also calculated by taking the percentage change between a month’s starting subscription revenue and a month’s ending subscription revenue.</a:t>
            </a:r>
          </a:p>
        </p:txBody>
      </p:sp>
      <p:sp>
        <p:nvSpPr>
          <p:cNvPr id="24" name="Content Placeholder 3">
            <a:extLst>
              <a:ext uri="{FF2B5EF4-FFF2-40B4-BE49-F238E27FC236}">
                <a16:creationId xmlns:a16="http://schemas.microsoft.com/office/drawing/2014/main" id="{A03131C5-A0EB-E7AA-E131-017AD0542A5D}"/>
              </a:ext>
            </a:extLst>
          </p:cNvPr>
          <p:cNvSpPr txBox="1">
            <a:spLocks/>
          </p:cNvSpPr>
          <p:nvPr/>
        </p:nvSpPr>
        <p:spPr>
          <a:xfrm>
            <a:off x="5419859" y="1705233"/>
            <a:ext cx="5933941" cy="491798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E52614F-24AE-EDDB-B244-F01FC6CF8922}"/>
              </a:ext>
            </a:extLst>
          </p:cNvPr>
          <p:cNvPicPr>
            <a:picLocks noChangeAspect="1"/>
          </p:cNvPicPr>
          <p:nvPr/>
        </p:nvPicPr>
        <p:blipFill>
          <a:blip r:embed="rId2"/>
          <a:stretch>
            <a:fillRect/>
          </a:stretch>
        </p:blipFill>
        <p:spPr>
          <a:xfrm>
            <a:off x="3254902" y="3270063"/>
            <a:ext cx="4938059" cy="3451412"/>
          </a:xfrm>
          <a:prstGeom prst="rect">
            <a:avLst/>
          </a:prstGeom>
        </p:spPr>
      </p:pic>
    </p:spTree>
    <p:extLst>
      <p:ext uri="{BB962C8B-B14F-4D97-AF65-F5344CB8AC3E}">
        <p14:creationId xmlns:p14="http://schemas.microsoft.com/office/powerpoint/2010/main" val="1877300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b="1" cap="none" spc="400" dirty="0">
                <a:solidFill>
                  <a:schemeClr val="bg1"/>
                </a:solidFill>
                <a:latin typeface="+mn-lt"/>
              </a:rPr>
              <a:t>Calculate the Monthly Customer </a:t>
            </a:r>
            <a:r>
              <a:rPr lang="en-US" cap="none" spc="400" dirty="0">
                <a:latin typeface="+mn-lt"/>
              </a:rPr>
              <a:t>C</a:t>
            </a:r>
            <a:r>
              <a:rPr lang="en-US" b="1" cap="none" spc="400" dirty="0">
                <a:solidFill>
                  <a:schemeClr val="bg1"/>
                </a:solidFill>
                <a:latin typeface="+mn-lt"/>
              </a:rPr>
              <a:t>hurn Rate</a:t>
            </a:r>
            <a:endParaRPr lang="en-US" cap="none" dirty="0"/>
          </a:p>
        </p:txBody>
      </p:sp>
      <p:sp>
        <p:nvSpPr>
          <p:cNvPr id="3" name="TextBox 2">
            <a:extLst>
              <a:ext uri="{FF2B5EF4-FFF2-40B4-BE49-F238E27FC236}">
                <a16:creationId xmlns:a16="http://schemas.microsoft.com/office/drawing/2014/main" id="{CAE4D372-D8CE-4D57-FE33-38FFFC913C59}"/>
              </a:ext>
            </a:extLst>
          </p:cNvPr>
          <p:cNvSpPr txBox="1"/>
          <p:nvPr/>
        </p:nvSpPr>
        <p:spPr>
          <a:xfrm>
            <a:off x="2898607" y="5296921"/>
            <a:ext cx="6394785" cy="369332"/>
          </a:xfrm>
          <a:prstGeom prst="rect">
            <a:avLst/>
          </a:prstGeom>
          <a:noFill/>
        </p:spPr>
        <p:txBody>
          <a:bodyPr wrap="square">
            <a:spAutoFit/>
          </a:bodyPr>
          <a:lstStyle/>
          <a:p>
            <a:r>
              <a:rPr lang="en-US" b="1" dirty="0">
                <a:solidFill>
                  <a:schemeClr val="bg1"/>
                </a:solidFill>
              </a:rPr>
              <a:t>This figure is calculated in the file “01_churn_rate.ipynb”</a:t>
            </a:r>
          </a:p>
        </p:txBody>
      </p:sp>
    </p:spTree>
    <p:extLst>
      <p:ext uri="{BB962C8B-B14F-4D97-AF65-F5344CB8AC3E}">
        <p14:creationId xmlns:p14="http://schemas.microsoft.com/office/powerpoint/2010/main" val="2227882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2B0E030-D47D-E80D-E691-10B171358BF6}"/>
              </a:ext>
            </a:extLst>
          </p:cNvPr>
          <p:cNvSpPr/>
          <p:nvPr/>
        </p:nvSpPr>
        <p:spPr>
          <a:xfrm>
            <a:off x="3339966" y="1010653"/>
            <a:ext cx="6063916" cy="5871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Active Subscriptions per Month</a:t>
            </a:r>
          </a:p>
        </p:txBody>
      </p:sp>
      <p:sp>
        <p:nvSpPr>
          <p:cNvPr id="3" name="Rectangle 2">
            <a:extLst>
              <a:ext uri="{FF2B5EF4-FFF2-40B4-BE49-F238E27FC236}">
                <a16:creationId xmlns:a16="http://schemas.microsoft.com/office/drawing/2014/main" id="{2E967769-10F7-7FC9-930A-C49F0B861534}"/>
              </a:ext>
            </a:extLst>
          </p:cNvPr>
          <p:cNvSpPr/>
          <p:nvPr/>
        </p:nvSpPr>
        <p:spPr>
          <a:xfrm>
            <a:off x="-9625" y="6121667"/>
            <a:ext cx="2512194" cy="745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95883A-5B0D-BE7F-0631-B6090C69C61F}"/>
              </a:ext>
            </a:extLst>
          </p:cNvPr>
          <p:cNvPicPr>
            <a:picLocks noChangeAspect="1"/>
          </p:cNvPicPr>
          <p:nvPr/>
        </p:nvPicPr>
        <p:blipFill>
          <a:blip r:embed="rId3"/>
          <a:stretch>
            <a:fillRect/>
          </a:stretch>
        </p:blipFill>
        <p:spPr>
          <a:xfrm>
            <a:off x="1250805" y="693018"/>
            <a:ext cx="9835275" cy="5553777"/>
          </a:xfrm>
          <a:prstGeom prst="rect">
            <a:avLst/>
          </a:prstGeom>
        </p:spPr>
      </p:pic>
      <p:pic>
        <p:nvPicPr>
          <p:cNvPr id="5" name="Picture 4">
            <a:extLst>
              <a:ext uri="{FF2B5EF4-FFF2-40B4-BE49-F238E27FC236}">
                <a16:creationId xmlns:a16="http://schemas.microsoft.com/office/drawing/2014/main" id="{7EE572FF-58DC-3E3B-352C-DF65EED13FD7}"/>
              </a:ext>
            </a:extLst>
          </p:cNvPr>
          <p:cNvPicPr>
            <a:picLocks noChangeAspect="1"/>
          </p:cNvPicPr>
          <p:nvPr/>
        </p:nvPicPr>
        <p:blipFill>
          <a:blip r:embed="rId4"/>
          <a:stretch>
            <a:fillRect/>
          </a:stretch>
        </p:blipFill>
        <p:spPr>
          <a:xfrm>
            <a:off x="9216844" y="639178"/>
            <a:ext cx="2276199" cy="846021"/>
          </a:xfrm>
          <a:prstGeom prst="rect">
            <a:avLst/>
          </a:prstGeom>
        </p:spPr>
      </p:pic>
    </p:spTree>
    <p:extLst>
      <p:ext uri="{BB962C8B-B14F-4D97-AF65-F5344CB8AC3E}">
        <p14:creationId xmlns:p14="http://schemas.microsoft.com/office/powerpoint/2010/main" val="3616049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8B9B1-DC81-FE1F-E279-49C12CAF8ACA}"/>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8CAAE822-C789-6D4F-ECAF-C0E0EE3C0949}"/>
              </a:ext>
            </a:extLst>
          </p:cNvPr>
          <p:cNvSpPr>
            <a:spLocks noGrp="1"/>
          </p:cNvSpPr>
          <p:nvPr>
            <p:ph idx="1"/>
          </p:nvPr>
        </p:nvSpPr>
        <p:spPr>
          <a:xfrm>
            <a:off x="850392" y="2825496"/>
            <a:ext cx="9504570" cy="3346704"/>
          </a:xfrm>
        </p:spPr>
        <p:txBody>
          <a:bodyPr>
            <a:normAutofit fontScale="92500" lnSpcReduction="20000"/>
          </a:bodyPr>
          <a:lstStyle/>
          <a:p>
            <a:pPr marL="342900" indent="-342900">
              <a:buFont typeface="Arial" panose="020B0604020202020204" pitchFamily="34" charset="0"/>
              <a:buChar char="•"/>
            </a:pPr>
            <a:r>
              <a:rPr lang="en-US" dirty="0"/>
              <a:t> From October 2021 to Present: Cymbiotika has exhibited consistent revenue growth month over month.</a:t>
            </a:r>
          </a:p>
          <a:p>
            <a:pPr marL="342900" indent="-342900">
              <a:buFont typeface="Arial" panose="020B0604020202020204" pitchFamily="34" charset="0"/>
              <a:buChar char="•"/>
            </a:pPr>
            <a:r>
              <a:rPr lang="en-US" dirty="0"/>
              <a:t>The Month over Month Revenue Growth Rate during this period ranged from a low of just under 1% in November, 2021 to a high of 30% revenue growth in March, 2022.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57% decrease in revenue occurred in July 2021.</a:t>
            </a:r>
          </a:p>
          <a:p>
            <a:endParaRPr lang="en-US" dirty="0"/>
          </a:p>
          <a:p>
            <a:pPr marL="342900" indent="-342900">
              <a:buFont typeface="Arial" panose="020B0604020202020204" pitchFamily="34" charset="0"/>
              <a:buChar char="•"/>
            </a:pPr>
            <a:r>
              <a:rPr lang="en-US" dirty="0"/>
              <a:t>The final table for was exported into the parental folder by code in the </a:t>
            </a:r>
            <a:r>
              <a:rPr lang="en-US" dirty="0" err="1"/>
              <a:t>fileas</a:t>
            </a:r>
            <a:r>
              <a:rPr lang="en-US" dirty="0"/>
              <a:t>  “</a:t>
            </a:r>
            <a:r>
              <a:rPr lang="en-US" dirty="0" err="1"/>
              <a:t>start_and_end_sub_revenue.csv</a:t>
            </a:r>
            <a:r>
              <a:rPr lang="en-US" dirty="0"/>
              <a:t>”</a:t>
            </a:r>
          </a:p>
        </p:txBody>
      </p:sp>
      <p:sp>
        <p:nvSpPr>
          <p:cNvPr id="6" name="Slide Number Placeholder 5">
            <a:extLst>
              <a:ext uri="{FF2B5EF4-FFF2-40B4-BE49-F238E27FC236}">
                <a16:creationId xmlns:a16="http://schemas.microsoft.com/office/drawing/2014/main" id="{C0E76074-E5DD-E816-5F00-3A67C65B869F}"/>
              </a:ext>
            </a:extLst>
          </p:cNvPr>
          <p:cNvSpPr>
            <a:spLocks noGrp="1"/>
          </p:cNvSpPr>
          <p:nvPr>
            <p:ph type="sldNum" sz="quarter" idx="12"/>
          </p:nvPr>
        </p:nvSpPr>
        <p:spPr/>
        <p:txBody>
          <a:bodyPr/>
          <a:lstStyle/>
          <a:p>
            <a:fld id="{D8DA9DAA-006C-4F4B-980E-E3DF019B24E2}" type="slidenum">
              <a:rPr lang="en-US" smtClean="0"/>
              <a:pPr/>
              <a:t>31</a:t>
            </a:fld>
            <a:endParaRPr lang="en-US" dirty="0"/>
          </a:p>
        </p:txBody>
      </p:sp>
      <p:sp>
        <p:nvSpPr>
          <p:cNvPr id="7" name="Footer Placeholder 4">
            <a:extLst>
              <a:ext uri="{FF2B5EF4-FFF2-40B4-BE49-F238E27FC236}">
                <a16:creationId xmlns:a16="http://schemas.microsoft.com/office/drawing/2014/main" id="{20956D6B-A5BD-FC16-76D0-39EC3439A084}"/>
              </a:ext>
            </a:extLst>
          </p:cNvPr>
          <p:cNvSpPr>
            <a:spLocks noGrp="1"/>
          </p:cNvSpPr>
          <p:nvPr>
            <p:ph type="ftr" sz="quarter" idx="11"/>
          </p:nvPr>
        </p:nvSpPr>
        <p:spPr>
          <a:xfrm>
            <a:off x="7964424" y="621792"/>
            <a:ext cx="4114800" cy="365125"/>
          </a:xfrm>
        </p:spPr>
        <p:txBody>
          <a:bodyPr/>
          <a:lstStyle/>
          <a:p>
            <a:r>
              <a:rPr lang="en-US" dirty="0"/>
              <a:t>Starting &amp; </a:t>
            </a:r>
            <a:r>
              <a:rPr lang="en-US" dirty="0" err="1"/>
              <a:t>ENDing</a:t>
            </a:r>
            <a:r>
              <a:rPr lang="en-US" dirty="0"/>
              <a:t> SUB Revenue Month/Month</a:t>
            </a:r>
          </a:p>
        </p:txBody>
      </p:sp>
    </p:spTree>
    <p:extLst>
      <p:ext uri="{BB962C8B-B14F-4D97-AF65-F5344CB8AC3E}">
        <p14:creationId xmlns:p14="http://schemas.microsoft.com/office/powerpoint/2010/main" val="3957154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Footnotes</a:t>
            </a:r>
          </a:p>
        </p:txBody>
      </p:sp>
      <p:sp>
        <p:nvSpPr>
          <p:cNvPr id="4" name="Content Placeholder 3">
            <a:extLst>
              <a:ext uri="{FF2B5EF4-FFF2-40B4-BE49-F238E27FC236}">
                <a16:creationId xmlns:a16="http://schemas.microsoft.com/office/drawing/2014/main" id="{617E5BA3-6164-8512-F49C-C09E0B34E7CD}"/>
              </a:ext>
            </a:extLst>
          </p:cNvPr>
          <p:cNvSpPr>
            <a:spLocks noGrp="1"/>
          </p:cNvSpPr>
          <p:nvPr>
            <p:ph idx="1"/>
          </p:nvPr>
        </p:nvSpPr>
        <p:spPr/>
        <p:txBody>
          <a:bodyPr>
            <a:normAutofit/>
          </a:bodyPr>
          <a:lstStyle/>
          <a:p>
            <a:r>
              <a:rPr lang="en-US" sz="1600" dirty="0"/>
              <a:t>1. Importing csv files into Python is possible using the Pandas module in </a:t>
            </a:r>
            <a:r>
              <a:rPr lang="en-US" sz="1600" dirty="0" err="1"/>
              <a:t>Jupyter</a:t>
            </a:r>
            <a:r>
              <a:rPr lang="en-US" sz="1600" dirty="0"/>
              <a:t> Notebook. The line of code: </a:t>
            </a:r>
            <a:r>
              <a:rPr lang="en-US" sz="1400" b="0" dirty="0" err="1">
                <a:solidFill>
                  <a:schemeClr val="bg2">
                    <a:lumMod val="50000"/>
                  </a:schemeClr>
                </a:solidFill>
                <a:effectLst/>
                <a:latin typeface="Menlo" panose="020B0609030804020204" pitchFamily="49" charset="0"/>
              </a:rPr>
              <a:t>all_subs</a:t>
            </a:r>
            <a:r>
              <a:rPr lang="en-US" sz="1400" b="0" dirty="0">
                <a:solidFill>
                  <a:schemeClr val="bg2">
                    <a:lumMod val="50000"/>
                  </a:schemeClr>
                </a:solidFill>
                <a:effectLst/>
                <a:latin typeface="Menlo" panose="020B0609030804020204" pitchFamily="49" charset="0"/>
              </a:rPr>
              <a:t> = </a:t>
            </a:r>
            <a:r>
              <a:rPr lang="en-US" sz="1400" b="0" dirty="0" err="1">
                <a:solidFill>
                  <a:schemeClr val="bg2">
                    <a:lumMod val="50000"/>
                  </a:schemeClr>
                </a:solidFill>
                <a:effectLst/>
                <a:latin typeface="Menlo" panose="020B0609030804020204" pitchFamily="49" charset="0"/>
              </a:rPr>
              <a:t>pd.read_csv</a:t>
            </a:r>
            <a:r>
              <a:rPr lang="en-US" sz="1400" b="0" dirty="0">
                <a:solidFill>
                  <a:schemeClr val="bg2">
                    <a:lumMod val="50000"/>
                  </a:schemeClr>
                </a:solidFill>
                <a:effectLst/>
                <a:latin typeface="Menlo" panose="020B0609030804020204" pitchFamily="49" charset="0"/>
              </a:rPr>
              <a:t>("</a:t>
            </a:r>
            <a:r>
              <a:rPr lang="en-US" sz="1400" b="0" dirty="0" err="1">
                <a:solidFill>
                  <a:schemeClr val="bg2">
                    <a:lumMod val="50000"/>
                  </a:schemeClr>
                </a:solidFill>
                <a:effectLst/>
                <a:latin typeface="Menlo" panose="020B0609030804020204" pitchFamily="49" charset="0"/>
              </a:rPr>
              <a:t>assessment_subscriptions.csv</a:t>
            </a:r>
            <a:r>
              <a:rPr lang="en-US" sz="1400" b="0" dirty="0">
                <a:solidFill>
                  <a:schemeClr val="bg2">
                    <a:lumMod val="50000"/>
                  </a:schemeClr>
                </a:solidFill>
                <a:effectLst/>
                <a:latin typeface="Menlo" panose="020B0609030804020204" pitchFamily="49" charset="0"/>
              </a:rPr>
              <a:t>”), </a:t>
            </a:r>
            <a:r>
              <a:rPr lang="en-US" sz="1600" b="0" dirty="0">
                <a:effectLst/>
              </a:rPr>
              <a:t>allows for this. Also, the line of code </a:t>
            </a:r>
            <a:r>
              <a:rPr lang="en-US" sz="1400" b="0" dirty="0" err="1">
                <a:solidFill>
                  <a:schemeClr val="bg2">
                    <a:lumMod val="50000"/>
                  </a:schemeClr>
                </a:solidFill>
                <a:effectLst/>
                <a:latin typeface="Menlo" panose="020B0609030804020204" pitchFamily="49" charset="0"/>
              </a:rPr>
              <a:t>subscriptions_df</a:t>
            </a:r>
            <a:r>
              <a:rPr lang="en-US" sz="1400" b="0" dirty="0">
                <a:solidFill>
                  <a:schemeClr val="bg2">
                    <a:lumMod val="50000"/>
                  </a:schemeClr>
                </a:solidFill>
                <a:effectLst/>
                <a:latin typeface="Menlo" panose="020B0609030804020204" pitchFamily="49" charset="0"/>
              </a:rPr>
              <a:t> = </a:t>
            </a:r>
            <a:r>
              <a:rPr lang="en-US" sz="1400" b="0" dirty="0" err="1">
                <a:solidFill>
                  <a:schemeClr val="bg2">
                    <a:lumMod val="50000"/>
                  </a:schemeClr>
                </a:solidFill>
                <a:effectLst/>
                <a:latin typeface="Menlo" panose="020B0609030804020204" pitchFamily="49" charset="0"/>
              </a:rPr>
              <a:t>pd.DataFrame</a:t>
            </a:r>
            <a:r>
              <a:rPr lang="en-US" sz="1400" b="0" dirty="0">
                <a:solidFill>
                  <a:schemeClr val="bg2">
                    <a:lumMod val="50000"/>
                  </a:schemeClr>
                </a:solidFill>
                <a:effectLst/>
                <a:latin typeface="Menlo" panose="020B0609030804020204" pitchFamily="49" charset="0"/>
              </a:rPr>
              <a:t>(</a:t>
            </a:r>
            <a:r>
              <a:rPr lang="en-US" sz="1400" b="0" dirty="0" err="1">
                <a:solidFill>
                  <a:schemeClr val="bg2">
                    <a:lumMod val="50000"/>
                  </a:schemeClr>
                </a:solidFill>
                <a:effectLst/>
                <a:latin typeface="Menlo" panose="020B0609030804020204" pitchFamily="49" charset="0"/>
              </a:rPr>
              <a:t>all_subs</a:t>
            </a:r>
            <a:r>
              <a:rPr lang="en-US" sz="1400" b="0" dirty="0">
                <a:solidFill>
                  <a:schemeClr val="bg2">
                    <a:lumMod val="50000"/>
                  </a:schemeClr>
                </a:solidFill>
                <a:effectLst/>
                <a:latin typeface="Menlo" panose="020B0609030804020204" pitchFamily="49" charset="0"/>
              </a:rPr>
              <a:t>) </a:t>
            </a:r>
            <a:r>
              <a:rPr lang="en-US" sz="1600" b="0" dirty="0" err="1">
                <a:effectLst/>
              </a:rPr>
              <a:t>agrants</a:t>
            </a:r>
            <a:r>
              <a:rPr lang="en-US" sz="1600" b="0" dirty="0">
                <a:effectLst/>
              </a:rPr>
              <a:t> us the ability to </a:t>
            </a:r>
            <a:r>
              <a:rPr lang="en-US" sz="1600" dirty="0"/>
              <a:t>create a </a:t>
            </a:r>
            <a:r>
              <a:rPr lang="en-US" sz="1600" dirty="0" err="1"/>
              <a:t>DataFrame</a:t>
            </a:r>
            <a:r>
              <a:rPr lang="en-US" sz="1600" dirty="0"/>
              <a:t>. This is the Pandas equivalent of tabular data.</a:t>
            </a:r>
          </a:p>
        </p:txBody>
      </p:sp>
    </p:spTree>
    <p:extLst>
      <p:ext uri="{BB962C8B-B14F-4D97-AF65-F5344CB8AC3E}">
        <p14:creationId xmlns:p14="http://schemas.microsoft.com/office/powerpoint/2010/main" val="1940573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cap="none" dirty="0">
                <a:latin typeface="Calibri" panose="020F0502020204030204" pitchFamily="34" charset="0"/>
                <a:cs typeface="Calibri" panose="020F0502020204030204" pitchFamily="34" charset="0"/>
              </a:rPr>
              <a:t>Cymbiotika</a:t>
            </a:r>
            <a:br>
              <a:rPr lang="en-US"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 </a:t>
            </a: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Junior Data Analyst</a:t>
            </a:r>
            <a:endParaRPr lang="en-US" dirty="0"/>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Will Mino</a:t>
            </a:r>
          </a:p>
          <a:p>
            <a:r>
              <a:rPr lang="en-US" dirty="0"/>
              <a:t>will.mino@yahoo.com</a:t>
            </a:r>
          </a:p>
          <a:p>
            <a:r>
              <a:rPr lang="en-US" dirty="0"/>
              <a:t>https://github.com/willmino/</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33</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986917"/>
            <a:ext cx="6190488" cy="1179576"/>
          </a:xfrm>
        </p:spPr>
        <p:txBody>
          <a:bodyPr>
            <a:normAutofit fontScale="90000"/>
          </a:bodyPr>
          <a:lstStyle/>
          <a:p>
            <a:r>
              <a:rPr lang="en-US" dirty="0"/>
              <a:t>Monthly Churn Rate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12694" y="2326341"/>
            <a:ext cx="10125635" cy="4262718"/>
          </a:xfrm>
        </p:spPr>
        <p:txBody>
          <a:bodyPr>
            <a:normAutofit/>
          </a:bodyPr>
          <a:lstStyle/>
          <a:p>
            <a:r>
              <a:rPr lang="en-US" dirty="0"/>
              <a:t>Cymbiotika’s Monthly Churn Rate is the percentage of customers who end their subscriptions in a single month.</a:t>
            </a:r>
          </a:p>
          <a:p>
            <a:endParaRPr lang="en-US" dirty="0"/>
          </a:p>
          <a:p>
            <a:r>
              <a:rPr lang="en-US" dirty="0"/>
              <a:t>This figure is calculated with the following formula</a:t>
            </a:r>
          </a:p>
          <a:p>
            <a:r>
              <a:rPr lang="en-US" sz="1800" dirty="0"/>
              <a:t>Monthly Churn Rate =    100 * [ (lost customers)/(beginning month # of customers) - 1 ]</a:t>
            </a:r>
          </a:p>
          <a:p>
            <a:endParaRPr lang="en-US" dirty="0"/>
          </a:p>
          <a:p>
            <a:r>
              <a:rPr lang="en-US" dirty="0"/>
              <a:t>Monitoring customer churn is essential because it lets us know it may be time to employ resources and measures to prevent customer churn.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
        <p:nvSpPr>
          <p:cNvPr id="7" name="Footer Placeholder 4">
            <a:extLst>
              <a:ext uri="{FF2B5EF4-FFF2-40B4-BE49-F238E27FC236}">
                <a16:creationId xmlns:a16="http://schemas.microsoft.com/office/drawing/2014/main" id="{C51118F1-713B-7B6B-5774-196D7315447D}"/>
              </a:ext>
            </a:extLst>
          </p:cNvPr>
          <p:cNvSpPr>
            <a:spLocks noGrp="1"/>
          </p:cNvSpPr>
          <p:nvPr>
            <p:ph type="ftr" sz="quarter" idx="11"/>
          </p:nvPr>
        </p:nvSpPr>
        <p:spPr>
          <a:xfrm>
            <a:off x="7964424" y="621792"/>
            <a:ext cx="4114800" cy="365125"/>
          </a:xfrm>
        </p:spPr>
        <p:txBody>
          <a:bodyPr/>
          <a:lstStyle/>
          <a:p>
            <a:r>
              <a:rPr lang="en-US" dirty="0"/>
              <a:t>Monthly Customer Churn Rate</a:t>
            </a:r>
          </a:p>
        </p:txBody>
      </p:sp>
    </p:spTree>
    <p:extLst>
      <p:ext uri="{BB962C8B-B14F-4D97-AF65-F5344CB8AC3E}">
        <p14:creationId xmlns:p14="http://schemas.microsoft.com/office/powerpoint/2010/main" val="1233249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986917"/>
            <a:ext cx="6190488" cy="1179576"/>
          </a:xfrm>
        </p:spPr>
        <p:txBody>
          <a:bodyPr>
            <a:normAutofit/>
          </a:bodyPr>
          <a:lstStyle/>
          <a:p>
            <a:r>
              <a:rPr lang="en-US" dirty="0"/>
              <a:t>Assumptions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12694" y="2326341"/>
            <a:ext cx="10125635" cy="4262718"/>
          </a:xfrm>
        </p:spPr>
        <p:txBody>
          <a:bodyPr>
            <a:normAutofit lnSpcReduction="10000"/>
          </a:bodyPr>
          <a:lstStyle/>
          <a:p>
            <a:r>
              <a:rPr lang="en-US" dirty="0"/>
              <a:t>The logic of this monthly churn rate calculation is rooted in these assumptions:</a:t>
            </a:r>
          </a:p>
          <a:p>
            <a:pPr marL="457200" indent="-457200">
              <a:buAutoNum type="arabicPeriod"/>
            </a:pPr>
            <a:r>
              <a:rPr lang="en-US" dirty="0"/>
              <a:t>I am calculating churn rate based on the number of subscriptions of customers. I used the “</a:t>
            </a:r>
            <a:r>
              <a:rPr lang="en-US" dirty="0" err="1"/>
              <a:t>assessment_subscriptions.csv</a:t>
            </a:r>
            <a:r>
              <a:rPr lang="en-US" dirty="0"/>
              <a:t>” file for the calculation.</a:t>
            </a:r>
          </a:p>
          <a:p>
            <a:pPr marL="457200" indent="-457200">
              <a:buAutoNum type="arabicPeriod"/>
            </a:pPr>
            <a:r>
              <a:rPr lang="en-US" dirty="0"/>
              <a:t>Total number of active customers per month will be customers whose subscription was active at one point. So, active includes status=‘ACTIVE’ and ‘CANCELLED’ subscriptions. ‘CANCELLED’ subscriptions must have a ”</a:t>
            </a:r>
            <a:r>
              <a:rPr lang="en-US" dirty="0" err="1"/>
              <a:t>cancelled_at</a:t>
            </a:r>
            <a:r>
              <a:rPr lang="en-US" dirty="0"/>
              <a:t>” date. Any sub active from 5/21 to 7/21 is active during May, June, and July. Ignore ’EXPIRED’ and subs ‘transferred’ from old database.</a:t>
            </a:r>
          </a:p>
          <a:p>
            <a:pPr marL="457200" indent="-457200">
              <a:buAutoNum type="arabicPeriod"/>
            </a:pPr>
            <a:r>
              <a:rPr lang="en-US" dirty="0"/>
              <a:t>A churned customer had &gt;1 subscription in any month, but then zero subscriptions in the next month. </a:t>
            </a:r>
          </a:p>
          <a:p>
            <a:pPr marL="457200" indent="-457200">
              <a:buAutoNum type="arabicPeriod"/>
            </a:pPr>
            <a:r>
              <a:rPr lang="en-US" dirty="0"/>
              <a:t>Ongoing ’ACTIVE’ subscriptions have no </a:t>
            </a:r>
            <a:r>
              <a:rPr lang="en-US" dirty="0" err="1"/>
              <a:t>cancelled_at</a:t>
            </a:r>
            <a:r>
              <a:rPr lang="en-US" dirty="0"/>
              <a:t> date. So, these subscriptions are active for 2023 and beyond.</a:t>
            </a:r>
          </a:p>
          <a:p>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
        <p:nvSpPr>
          <p:cNvPr id="7" name="Footer Placeholder 4">
            <a:extLst>
              <a:ext uri="{FF2B5EF4-FFF2-40B4-BE49-F238E27FC236}">
                <a16:creationId xmlns:a16="http://schemas.microsoft.com/office/drawing/2014/main" id="{C51118F1-713B-7B6B-5774-196D7315447D}"/>
              </a:ext>
            </a:extLst>
          </p:cNvPr>
          <p:cNvSpPr>
            <a:spLocks noGrp="1"/>
          </p:cNvSpPr>
          <p:nvPr>
            <p:ph type="ftr" sz="quarter" idx="11"/>
          </p:nvPr>
        </p:nvSpPr>
        <p:spPr>
          <a:xfrm>
            <a:off x="7964424" y="621792"/>
            <a:ext cx="4114800" cy="365125"/>
          </a:xfrm>
        </p:spPr>
        <p:txBody>
          <a:bodyPr/>
          <a:lstStyle/>
          <a:p>
            <a:r>
              <a:rPr lang="en-US" dirty="0"/>
              <a:t>Monthly Customer Churn Rate</a:t>
            </a:r>
          </a:p>
        </p:txBody>
      </p:sp>
    </p:spTree>
    <p:extLst>
      <p:ext uri="{BB962C8B-B14F-4D97-AF65-F5344CB8AC3E}">
        <p14:creationId xmlns:p14="http://schemas.microsoft.com/office/powerpoint/2010/main" val="3653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F59B9-0928-BF54-385C-04B12C06594D}"/>
              </a:ext>
            </a:extLst>
          </p:cNvPr>
          <p:cNvSpPr>
            <a:spLocks noGrp="1"/>
          </p:cNvSpPr>
          <p:nvPr>
            <p:ph type="title"/>
          </p:nvPr>
        </p:nvSpPr>
        <p:spPr>
          <a:xfrm>
            <a:off x="804672" y="951965"/>
            <a:ext cx="10344830" cy="543203"/>
          </a:xfrm>
        </p:spPr>
        <p:txBody>
          <a:bodyPr>
            <a:noAutofit/>
          </a:bodyPr>
          <a:lstStyle/>
          <a:p>
            <a:r>
              <a:rPr lang="en-US" sz="3600" dirty="0"/>
              <a:t>Methods</a:t>
            </a:r>
          </a:p>
        </p:txBody>
      </p:sp>
      <p:sp>
        <p:nvSpPr>
          <p:cNvPr id="4" name="Content Placeholder 3">
            <a:extLst>
              <a:ext uri="{FF2B5EF4-FFF2-40B4-BE49-F238E27FC236}">
                <a16:creationId xmlns:a16="http://schemas.microsoft.com/office/drawing/2014/main" id="{A309BE88-FF6F-7ACD-5A36-8C3F37963704}"/>
              </a:ext>
            </a:extLst>
          </p:cNvPr>
          <p:cNvSpPr>
            <a:spLocks noGrp="1"/>
          </p:cNvSpPr>
          <p:nvPr>
            <p:ph idx="1"/>
          </p:nvPr>
        </p:nvSpPr>
        <p:spPr>
          <a:xfrm>
            <a:off x="850392" y="1692876"/>
            <a:ext cx="10503408" cy="4917989"/>
          </a:xfrm>
        </p:spPr>
        <p:txBody>
          <a:bodyPr>
            <a:normAutofit/>
          </a:bodyPr>
          <a:lstStyle/>
          <a:p>
            <a:pPr marL="457200" indent="-457200">
              <a:buAutoNum type="arabicPeriod"/>
            </a:pPr>
            <a:r>
              <a:rPr lang="en-US" dirty="0"/>
              <a:t>Import “</a:t>
            </a:r>
            <a:r>
              <a:rPr lang="en-US" dirty="0" err="1"/>
              <a:t>assessment_subscriptions.csv</a:t>
            </a:r>
            <a:r>
              <a:rPr lang="en-US" dirty="0"/>
              <a:t>” as a table.</a:t>
            </a:r>
            <a:r>
              <a:rPr lang="en-US" baseline="30000" dirty="0"/>
              <a:t>1</a:t>
            </a:r>
            <a:endParaRPr lang="en-US" dirty="0"/>
          </a:p>
          <a:p>
            <a:pPr marL="457200" indent="-457200">
              <a:buAutoNum type="arabicPeriod"/>
            </a:pPr>
            <a:r>
              <a:rPr lang="en-US" dirty="0"/>
              <a:t>Per active subscription, a column field will hold all months the sub was active. Add rows to the datable to represent each </a:t>
            </a:r>
            <a:r>
              <a:rPr lang="en-US" dirty="0" err="1"/>
              <a:t>subscription_id</a:t>
            </a:r>
            <a:r>
              <a:rPr lang="en-US" dirty="0"/>
              <a:t> with each corresponding month in which it was active.</a:t>
            </a:r>
          </a:p>
          <a:p>
            <a:pPr marL="457200" indent="-457200">
              <a:buAutoNum type="arabicPeriod"/>
            </a:pPr>
            <a:r>
              <a:rPr lang="en-US" dirty="0"/>
              <a:t>Customers are lost when subscriptions are cancelled, so filter table for rows where status column = ‘CANCELLED’.</a:t>
            </a:r>
          </a:p>
          <a:p>
            <a:r>
              <a:rPr lang="en-US" dirty="0"/>
              <a:t>4. Sort the filtered table by ”customer_id” and “active_months” columns ascending.</a:t>
            </a:r>
          </a:p>
          <a:p>
            <a:r>
              <a:rPr lang="en-US" dirty="0"/>
              <a:t>5. Create a column called ”active subscriptions”. In the column, set active sub = 1, no subscriptions per customer in a month = 0.</a:t>
            </a:r>
          </a:p>
          <a:p>
            <a:r>
              <a:rPr lang="en-US" dirty="0"/>
              <a:t>6. Since columns are grouped by each customer, the months of their active subscriptions appear sequentially. When a customer loses all subs, the values in the column will always go from 1 to 0. </a:t>
            </a:r>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64B268C7-8758-45AD-5A1A-E0A5A2B78376}"/>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
        <p:nvSpPr>
          <p:cNvPr id="7" name="Footer Placeholder 4">
            <a:extLst>
              <a:ext uri="{FF2B5EF4-FFF2-40B4-BE49-F238E27FC236}">
                <a16:creationId xmlns:a16="http://schemas.microsoft.com/office/drawing/2014/main" id="{E88782DF-E156-E5B9-FF97-D0CF3520000A}"/>
              </a:ext>
            </a:extLst>
          </p:cNvPr>
          <p:cNvSpPr>
            <a:spLocks noGrp="1"/>
          </p:cNvSpPr>
          <p:nvPr>
            <p:ph type="ftr" sz="quarter" idx="11"/>
          </p:nvPr>
        </p:nvSpPr>
        <p:spPr>
          <a:xfrm>
            <a:off x="7964424" y="621792"/>
            <a:ext cx="4114800" cy="365125"/>
          </a:xfrm>
        </p:spPr>
        <p:txBody>
          <a:bodyPr/>
          <a:lstStyle/>
          <a:p>
            <a:r>
              <a:rPr lang="en-US" dirty="0"/>
              <a:t>Monthly Customer Churn Rate</a:t>
            </a:r>
          </a:p>
        </p:txBody>
      </p:sp>
    </p:spTree>
    <p:extLst>
      <p:ext uri="{BB962C8B-B14F-4D97-AF65-F5344CB8AC3E}">
        <p14:creationId xmlns:p14="http://schemas.microsoft.com/office/powerpoint/2010/main" val="57566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1942F4D-C742-3AAC-3248-0B87BEADFA1A}"/>
              </a:ext>
            </a:extLst>
          </p:cNvPr>
          <p:cNvSpPr>
            <a:spLocks noGrp="1"/>
          </p:cNvSpPr>
          <p:nvPr>
            <p:ph type="ftr" sz="quarter" idx="11"/>
          </p:nvPr>
        </p:nvSpPr>
        <p:spPr/>
        <p:txBody>
          <a:bodyPr/>
          <a:lstStyle/>
          <a:p>
            <a:r>
              <a:rPr lang="en-US" dirty="0"/>
              <a:t>Monthly Customer Churn Rate</a:t>
            </a:r>
          </a:p>
        </p:txBody>
      </p:sp>
      <p:sp>
        <p:nvSpPr>
          <p:cNvPr id="6" name="Slide Number Placeholder 5">
            <a:extLst>
              <a:ext uri="{FF2B5EF4-FFF2-40B4-BE49-F238E27FC236}">
                <a16:creationId xmlns:a16="http://schemas.microsoft.com/office/drawing/2014/main" id="{F842D614-3C2A-3E00-E542-771E43E9DCEB}"/>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
        <p:nvSpPr>
          <p:cNvPr id="7" name="Title 2">
            <a:extLst>
              <a:ext uri="{FF2B5EF4-FFF2-40B4-BE49-F238E27FC236}">
                <a16:creationId xmlns:a16="http://schemas.microsoft.com/office/drawing/2014/main" id="{2D1434AA-3A6D-3268-ABD8-3475DF002E09}"/>
              </a:ext>
            </a:extLst>
          </p:cNvPr>
          <p:cNvSpPr>
            <a:spLocks noGrp="1"/>
          </p:cNvSpPr>
          <p:nvPr>
            <p:ph type="title"/>
          </p:nvPr>
        </p:nvSpPr>
        <p:spPr>
          <a:xfrm>
            <a:off x="804672" y="951965"/>
            <a:ext cx="10344830" cy="543203"/>
          </a:xfrm>
        </p:spPr>
        <p:txBody>
          <a:bodyPr>
            <a:noAutofit/>
          </a:bodyPr>
          <a:lstStyle/>
          <a:p>
            <a:r>
              <a:rPr lang="en-US" sz="3600" dirty="0"/>
              <a:t>Methods  Continued…</a:t>
            </a:r>
          </a:p>
        </p:txBody>
      </p:sp>
      <p:sp>
        <p:nvSpPr>
          <p:cNvPr id="8" name="Content Placeholder 3">
            <a:extLst>
              <a:ext uri="{FF2B5EF4-FFF2-40B4-BE49-F238E27FC236}">
                <a16:creationId xmlns:a16="http://schemas.microsoft.com/office/drawing/2014/main" id="{7FDF23DB-8AEB-2BFE-022E-F5E96EE64A6A}"/>
              </a:ext>
            </a:extLst>
          </p:cNvPr>
          <p:cNvSpPr>
            <a:spLocks noGrp="1"/>
          </p:cNvSpPr>
          <p:nvPr>
            <p:ph idx="1"/>
          </p:nvPr>
        </p:nvSpPr>
        <p:spPr>
          <a:xfrm>
            <a:off x="850392" y="1692876"/>
            <a:ext cx="10503408" cy="4917989"/>
          </a:xfrm>
        </p:spPr>
        <p:txBody>
          <a:bodyPr>
            <a:normAutofit/>
          </a:bodyPr>
          <a:lstStyle/>
          <a:p>
            <a:r>
              <a:rPr lang="en-US" dirty="0"/>
              <a:t>7. Apply a function that counts every row of the table and returns a list of True or False values. Every time an event occurs where a row has a 1 and the next row has a 0, count this specific event as a </a:t>
            </a:r>
            <a:r>
              <a:rPr lang="en-US" b="1" dirty="0"/>
              <a:t>lost customer event</a:t>
            </a:r>
            <a:r>
              <a:rPr lang="en-US" dirty="0"/>
              <a:t>.</a:t>
            </a:r>
          </a:p>
          <a:p>
            <a:endParaRPr lang="en-US" dirty="0"/>
          </a:p>
          <a:p>
            <a:r>
              <a:rPr lang="en-US" dirty="0"/>
              <a:t>8. True/False values list is tracked to each customer_id. We apply this new list to the original table (using groupby function, like a pivot table) since each list had the same marker on it (index position number). Once we group all the data by the .count() of the True values by month, we will see lost customers per month.</a:t>
            </a:r>
          </a:p>
          <a:p>
            <a:endParaRPr lang="en-US" dirty="0"/>
          </a:p>
          <a:p>
            <a:r>
              <a:rPr lang="en-US" dirty="0"/>
              <a:t>9. Calculate the churn rate by taking the lost customers per month divided by the total number of customers per month. Subtract -1. And finally multiple by 100 to get a %.</a:t>
            </a:r>
          </a:p>
          <a:p>
            <a:r>
              <a:rPr lang="en-US" sz="1800" dirty="0"/>
              <a:t>Monthly Churn Rate =    100 * [ (lost customers)/(beginning month # of customers) - 1 ]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534607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42D614-3C2A-3E00-E542-771E43E9DCEB}"/>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
        <p:nvSpPr>
          <p:cNvPr id="7" name="Title 2">
            <a:extLst>
              <a:ext uri="{FF2B5EF4-FFF2-40B4-BE49-F238E27FC236}">
                <a16:creationId xmlns:a16="http://schemas.microsoft.com/office/drawing/2014/main" id="{2D1434AA-3A6D-3268-ABD8-3475DF002E09}"/>
              </a:ext>
            </a:extLst>
          </p:cNvPr>
          <p:cNvSpPr>
            <a:spLocks noGrp="1"/>
          </p:cNvSpPr>
          <p:nvPr>
            <p:ph type="title"/>
          </p:nvPr>
        </p:nvSpPr>
        <p:spPr>
          <a:xfrm>
            <a:off x="804672" y="951965"/>
            <a:ext cx="10344830" cy="543203"/>
          </a:xfrm>
        </p:spPr>
        <p:txBody>
          <a:bodyPr>
            <a:noAutofit/>
          </a:bodyPr>
          <a:lstStyle/>
          <a:p>
            <a:r>
              <a:rPr lang="en-US" sz="3600" dirty="0"/>
              <a:t>Analysis</a:t>
            </a:r>
          </a:p>
        </p:txBody>
      </p:sp>
      <p:sp>
        <p:nvSpPr>
          <p:cNvPr id="8" name="Content Placeholder 3">
            <a:extLst>
              <a:ext uri="{FF2B5EF4-FFF2-40B4-BE49-F238E27FC236}">
                <a16:creationId xmlns:a16="http://schemas.microsoft.com/office/drawing/2014/main" id="{7FDF23DB-8AEB-2BFE-022E-F5E96EE64A6A}"/>
              </a:ext>
            </a:extLst>
          </p:cNvPr>
          <p:cNvSpPr>
            <a:spLocks noGrp="1"/>
          </p:cNvSpPr>
          <p:nvPr>
            <p:ph idx="1"/>
          </p:nvPr>
        </p:nvSpPr>
        <p:spPr>
          <a:xfrm>
            <a:off x="850392" y="1692876"/>
            <a:ext cx="10503408" cy="4917989"/>
          </a:xfrm>
        </p:spPr>
        <p:txBody>
          <a:bodyPr>
            <a:normAutofit/>
          </a:bodyPr>
          <a:lstStyle/>
          <a:p>
            <a:pPr marL="342900" indent="-342900">
              <a:buFont typeface="Arial" panose="020B0604020202020204" pitchFamily="34" charset="0"/>
              <a:buChar char="•"/>
            </a:pPr>
            <a:r>
              <a:rPr lang="en-US" sz="2000" dirty="0"/>
              <a:t>Created last_active_month column for range calculation.</a:t>
            </a:r>
          </a:p>
          <a:p>
            <a:pPr marL="342900" indent="-342900">
              <a:buFont typeface="Arial" panose="020B0604020202020204" pitchFamily="34" charset="0"/>
              <a:buChar char="•"/>
            </a:pPr>
            <a:r>
              <a:rPr lang="en-US" sz="2000" dirty="0"/>
              <a:t>Created active_months column w/ list of each subs active month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BAE6982A-50AD-8C75-55B4-5535CB08F215}"/>
              </a:ext>
            </a:extLst>
          </p:cNvPr>
          <p:cNvPicPr>
            <a:picLocks noChangeAspect="1"/>
          </p:cNvPicPr>
          <p:nvPr/>
        </p:nvPicPr>
        <p:blipFill>
          <a:blip r:embed="rId2"/>
          <a:stretch>
            <a:fillRect/>
          </a:stretch>
        </p:blipFill>
        <p:spPr>
          <a:xfrm>
            <a:off x="59250" y="2780040"/>
            <a:ext cx="11906086" cy="2388426"/>
          </a:xfrm>
          <a:prstGeom prst="rect">
            <a:avLst/>
          </a:prstGeom>
        </p:spPr>
      </p:pic>
      <p:sp>
        <p:nvSpPr>
          <p:cNvPr id="10" name="Rectangle 9">
            <a:extLst>
              <a:ext uri="{FF2B5EF4-FFF2-40B4-BE49-F238E27FC236}">
                <a16:creationId xmlns:a16="http://schemas.microsoft.com/office/drawing/2014/main" id="{453BF918-5AEA-B11F-53EF-EA5E206C5733}"/>
              </a:ext>
            </a:extLst>
          </p:cNvPr>
          <p:cNvSpPr/>
          <p:nvPr/>
        </p:nvSpPr>
        <p:spPr>
          <a:xfrm>
            <a:off x="8933934" y="2681416"/>
            <a:ext cx="1285103" cy="26443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FB842B-EE7A-4E90-A9ED-46D00DD64227}"/>
              </a:ext>
            </a:extLst>
          </p:cNvPr>
          <p:cNvSpPr/>
          <p:nvPr/>
        </p:nvSpPr>
        <p:spPr>
          <a:xfrm>
            <a:off x="10305535" y="2681416"/>
            <a:ext cx="1659801" cy="264434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48E50888-6922-40B3-1B03-39C1E16E263E}"/>
              </a:ext>
            </a:extLst>
          </p:cNvPr>
          <p:cNvCxnSpPr>
            <a:cxnSpLocks/>
            <a:endCxn id="10" idx="0"/>
          </p:cNvCxnSpPr>
          <p:nvPr/>
        </p:nvCxnSpPr>
        <p:spPr>
          <a:xfrm>
            <a:off x="7915118" y="1894729"/>
            <a:ext cx="1661368" cy="78668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830C922-AA35-3D97-39EA-1DEE3BB0596D}"/>
              </a:ext>
            </a:extLst>
          </p:cNvPr>
          <p:cNvCxnSpPr>
            <a:cxnSpLocks/>
            <a:endCxn id="11" idx="0"/>
          </p:cNvCxnSpPr>
          <p:nvPr/>
        </p:nvCxnSpPr>
        <p:spPr>
          <a:xfrm>
            <a:off x="9035452" y="2364822"/>
            <a:ext cx="2099984" cy="31659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FF50E1A-C40E-C910-DC1C-B05448FD53FA}"/>
              </a:ext>
            </a:extLst>
          </p:cNvPr>
          <p:cNvSpPr txBox="1"/>
          <p:nvPr/>
        </p:nvSpPr>
        <p:spPr>
          <a:xfrm>
            <a:off x="4872680" y="5791138"/>
            <a:ext cx="3756454" cy="615553"/>
          </a:xfrm>
          <a:prstGeom prst="rect">
            <a:avLst/>
          </a:prstGeom>
          <a:noFill/>
        </p:spPr>
        <p:txBody>
          <a:bodyPr wrap="square" rtlCol="0">
            <a:spAutoFit/>
          </a:bodyPr>
          <a:lstStyle/>
          <a:p>
            <a:r>
              <a:rPr lang="en-US" sz="1700" dirty="0"/>
              <a:t>Created active_months column w/ list of each subs active month</a:t>
            </a:r>
          </a:p>
        </p:txBody>
      </p:sp>
      <p:sp>
        <p:nvSpPr>
          <p:cNvPr id="2" name="Footer Placeholder 4">
            <a:extLst>
              <a:ext uri="{FF2B5EF4-FFF2-40B4-BE49-F238E27FC236}">
                <a16:creationId xmlns:a16="http://schemas.microsoft.com/office/drawing/2014/main" id="{533E56E2-B746-2958-CFBF-D6ECEB82440F}"/>
              </a:ext>
            </a:extLst>
          </p:cNvPr>
          <p:cNvSpPr>
            <a:spLocks noGrp="1"/>
          </p:cNvSpPr>
          <p:nvPr>
            <p:ph type="ftr" sz="quarter" idx="11"/>
          </p:nvPr>
        </p:nvSpPr>
        <p:spPr>
          <a:xfrm>
            <a:off x="7964424" y="621792"/>
            <a:ext cx="4114800" cy="365125"/>
          </a:xfrm>
        </p:spPr>
        <p:txBody>
          <a:bodyPr/>
          <a:lstStyle/>
          <a:p>
            <a:r>
              <a:rPr lang="en-US" dirty="0"/>
              <a:t>Monthly Customer Churn Rate</a:t>
            </a:r>
          </a:p>
        </p:txBody>
      </p:sp>
    </p:spTree>
    <p:extLst>
      <p:ext uri="{BB962C8B-B14F-4D97-AF65-F5344CB8AC3E}">
        <p14:creationId xmlns:p14="http://schemas.microsoft.com/office/powerpoint/2010/main" val="470349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1942F4D-C742-3AAC-3248-0B87BEADFA1A}"/>
              </a:ext>
            </a:extLst>
          </p:cNvPr>
          <p:cNvSpPr>
            <a:spLocks noGrp="1"/>
          </p:cNvSpPr>
          <p:nvPr>
            <p:ph type="ftr" sz="quarter" idx="11"/>
          </p:nvPr>
        </p:nvSpPr>
        <p:spPr/>
        <p:txBody>
          <a:bodyPr/>
          <a:lstStyle/>
          <a:p>
            <a:r>
              <a:rPr lang="en-US" dirty="0"/>
              <a:t>Monthly Customer Churn Rate</a:t>
            </a:r>
          </a:p>
        </p:txBody>
      </p:sp>
      <p:sp>
        <p:nvSpPr>
          <p:cNvPr id="6" name="Slide Number Placeholder 5">
            <a:extLst>
              <a:ext uri="{FF2B5EF4-FFF2-40B4-BE49-F238E27FC236}">
                <a16:creationId xmlns:a16="http://schemas.microsoft.com/office/drawing/2014/main" id="{F842D614-3C2A-3E00-E542-771E43E9DCEB}"/>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
        <p:nvSpPr>
          <p:cNvPr id="7" name="Title 2">
            <a:extLst>
              <a:ext uri="{FF2B5EF4-FFF2-40B4-BE49-F238E27FC236}">
                <a16:creationId xmlns:a16="http://schemas.microsoft.com/office/drawing/2014/main" id="{2D1434AA-3A6D-3268-ABD8-3475DF002E09}"/>
              </a:ext>
            </a:extLst>
          </p:cNvPr>
          <p:cNvSpPr>
            <a:spLocks noGrp="1"/>
          </p:cNvSpPr>
          <p:nvPr>
            <p:ph type="title"/>
          </p:nvPr>
        </p:nvSpPr>
        <p:spPr>
          <a:xfrm>
            <a:off x="804672" y="951965"/>
            <a:ext cx="10344830" cy="543203"/>
          </a:xfrm>
        </p:spPr>
        <p:txBody>
          <a:bodyPr>
            <a:noAutofit/>
          </a:bodyPr>
          <a:lstStyle/>
          <a:p>
            <a:r>
              <a:rPr lang="en-US" sz="3600" dirty="0"/>
              <a:t>Analysis</a:t>
            </a:r>
          </a:p>
        </p:txBody>
      </p:sp>
      <p:sp>
        <p:nvSpPr>
          <p:cNvPr id="8" name="Content Placeholder 3">
            <a:extLst>
              <a:ext uri="{FF2B5EF4-FFF2-40B4-BE49-F238E27FC236}">
                <a16:creationId xmlns:a16="http://schemas.microsoft.com/office/drawing/2014/main" id="{7FDF23DB-8AEB-2BFE-022E-F5E96EE64A6A}"/>
              </a:ext>
            </a:extLst>
          </p:cNvPr>
          <p:cNvSpPr>
            <a:spLocks noGrp="1"/>
          </p:cNvSpPr>
          <p:nvPr>
            <p:ph idx="1"/>
          </p:nvPr>
        </p:nvSpPr>
        <p:spPr>
          <a:xfrm>
            <a:off x="237401" y="1705233"/>
            <a:ext cx="4904247" cy="4917989"/>
          </a:xfrm>
        </p:spPr>
        <p:txBody>
          <a:bodyPr>
            <a:normAutofit/>
          </a:bodyPr>
          <a:lstStyle/>
          <a:p>
            <a:pPr marL="342900" indent="-342900">
              <a:buFont typeface="Arial" panose="020B0604020202020204" pitchFamily="34" charset="0"/>
              <a:buChar char="•"/>
            </a:pPr>
            <a:r>
              <a:rPr lang="en-US" dirty="0"/>
              <a:t>Coding function turned the list of dates into rows in the table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319DE04C-B34E-B8CD-FA3A-7057705A6280}"/>
              </a:ext>
            </a:extLst>
          </p:cNvPr>
          <p:cNvPicPr>
            <a:picLocks noChangeAspect="1"/>
          </p:cNvPicPr>
          <p:nvPr/>
        </p:nvPicPr>
        <p:blipFill>
          <a:blip r:embed="rId2"/>
          <a:stretch>
            <a:fillRect/>
          </a:stretch>
        </p:blipFill>
        <p:spPr>
          <a:xfrm>
            <a:off x="471872" y="2714024"/>
            <a:ext cx="1739900" cy="2451100"/>
          </a:xfrm>
          <a:prstGeom prst="rect">
            <a:avLst/>
          </a:prstGeom>
        </p:spPr>
      </p:pic>
      <p:pic>
        <p:nvPicPr>
          <p:cNvPr id="15" name="Picture 14">
            <a:extLst>
              <a:ext uri="{FF2B5EF4-FFF2-40B4-BE49-F238E27FC236}">
                <a16:creationId xmlns:a16="http://schemas.microsoft.com/office/drawing/2014/main" id="{68509930-6AB1-0961-1C65-E289D6BCC0E6}"/>
              </a:ext>
            </a:extLst>
          </p:cNvPr>
          <p:cNvPicPr>
            <a:picLocks noChangeAspect="1"/>
          </p:cNvPicPr>
          <p:nvPr/>
        </p:nvPicPr>
        <p:blipFill>
          <a:blip r:embed="rId3"/>
          <a:stretch>
            <a:fillRect/>
          </a:stretch>
        </p:blipFill>
        <p:spPr>
          <a:xfrm>
            <a:off x="3042758" y="2488170"/>
            <a:ext cx="1485900" cy="3327400"/>
          </a:xfrm>
          <a:prstGeom prst="rect">
            <a:avLst/>
          </a:prstGeom>
        </p:spPr>
      </p:pic>
      <p:sp>
        <p:nvSpPr>
          <p:cNvPr id="18" name="Right Arrow 17">
            <a:extLst>
              <a:ext uri="{FF2B5EF4-FFF2-40B4-BE49-F238E27FC236}">
                <a16:creationId xmlns:a16="http://schemas.microsoft.com/office/drawing/2014/main" id="{94688F69-7AEB-40A8-17DE-F12E382017EE}"/>
              </a:ext>
            </a:extLst>
          </p:cNvPr>
          <p:cNvSpPr/>
          <p:nvPr/>
        </p:nvSpPr>
        <p:spPr>
          <a:xfrm>
            <a:off x="2273810" y="3181865"/>
            <a:ext cx="706910" cy="494270"/>
          </a:xfrm>
          <a:prstGeom prst="rightArrow">
            <a:avLst/>
          </a:prstGeom>
          <a:solidFill>
            <a:schemeClr val="tx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285BD7EE-29DF-0655-072E-B2FAE1746DC1}"/>
              </a:ext>
            </a:extLst>
          </p:cNvPr>
          <p:cNvPicPr>
            <a:picLocks noChangeAspect="1"/>
          </p:cNvPicPr>
          <p:nvPr/>
        </p:nvPicPr>
        <p:blipFill>
          <a:blip r:embed="rId4"/>
          <a:stretch>
            <a:fillRect/>
          </a:stretch>
        </p:blipFill>
        <p:spPr>
          <a:xfrm>
            <a:off x="5786077" y="3282950"/>
            <a:ext cx="5054600" cy="3073400"/>
          </a:xfrm>
          <a:prstGeom prst="rect">
            <a:avLst/>
          </a:prstGeom>
        </p:spPr>
      </p:pic>
      <p:sp>
        <p:nvSpPr>
          <p:cNvPr id="24" name="Content Placeholder 3">
            <a:extLst>
              <a:ext uri="{FF2B5EF4-FFF2-40B4-BE49-F238E27FC236}">
                <a16:creationId xmlns:a16="http://schemas.microsoft.com/office/drawing/2014/main" id="{A03131C5-A0EB-E7AA-E131-017AD0542A5D}"/>
              </a:ext>
            </a:extLst>
          </p:cNvPr>
          <p:cNvSpPr txBox="1">
            <a:spLocks/>
          </p:cNvSpPr>
          <p:nvPr/>
        </p:nvSpPr>
        <p:spPr>
          <a:xfrm>
            <a:off x="5419859" y="1705233"/>
            <a:ext cx="5933941" cy="491798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Active_subscriptions columns created to give active sub =1; customer w/ no sub = 0</a:t>
            </a:r>
          </a:p>
          <a:p>
            <a:pPr marL="342900" indent="-342900">
              <a:buFont typeface="Arial" panose="020B0604020202020204" pitchFamily="34" charset="0"/>
              <a:buChar char="•"/>
            </a:pPr>
            <a:r>
              <a:rPr lang="en-US" dirty="0"/>
              <a:t>Function gives a “marker” (True) value for each time a 1 to 0 happens between 2 rows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5" name="TextBox 24">
            <a:extLst>
              <a:ext uri="{FF2B5EF4-FFF2-40B4-BE49-F238E27FC236}">
                <a16:creationId xmlns:a16="http://schemas.microsoft.com/office/drawing/2014/main" id="{A2AAFB8A-BFB7-4D08-3AED-4FF44354BCE5}"/>
              </a:ext>
            </a:extLst>
          </p:cNvPr>
          <p:cNvSpPr txBox="1"/>
          <p:nvPr/>
        </p:nvSpPr>
        <p:spPr>
          <a:xfrm>
            <a:off x="7469157" y="6352143"/>
            <a:ext cx="2282885" cy="369332"/>
          </a:xfrm>
          <a:prstGeom prst="rect">
            <a:avLst/>
          </a:prstGeom>
          <a:noFill/>
        </p:spPr>
        <p:txBody>
          <a:bodyPr wrap="square" rtlCol="0">
            <a:spAutoFit/>
          </a:bodyPr>
          <a:lstStyle/>
          <a:p>
            <a:r>
              <a:rPr lang="en-US" dirty="0"/>
              <a:t>”churn_table”</a:t>
            </a:r>
          </a:p>
        </p:txBody>
      </p:sp>
      <p:sp>
        <p:nvSpPr>
          <p:cNvPr id="26" name="Right Brace 25">
            <a:extLst>
              <a:ext uri="{FF2B5EF4-FFF2-40B4-BE49-F238E27FC236}">
                <a16:creationId xmlns:a16="http://schemas.microsoft.com/office/drawing/2014/main" id="{6BCEA591-4787-410F-82A1-93BE0D205ADD}"/>
              </a:ext>
            </a:extLst>
          </p:cNvPr>
          <p:cNvSpPr/>
          <p:nvPr/>
        </p:nvSpPr>
        <p:spPr>
          <a:xfrm>
            <a:off x="10910857" y="4794937"/>
            <a:ext cx="296038" cy="3651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3045408E-FF6E-F263-D4A9-0447DA0A362F}"/>
              </a:ext>
            </a:extLst>
          </p:cNvPr>
          <p:cNvSpPr txBox="1"/>
          <p:nvPr/>
        </p:nvSpPr>
        <p:spPr>
          <a:xfrm>
            <a:off x="11140329" y="4685112"/>
            <a:ext cx="1145470" cy="584775"/>
          </a:xfrm>
          <a:prstGeom prst="rect">
            <a:avLst/>
          </a:prstGeom>
          <a:noFill/>
        </p:spPr>
        <p:txBody>
          <a:bodyPr wrap="square" rtlCol="0">
            <a:spAutoFit/>
          </a:bodyPr>
          <a:lstStyle/>
          <a:p>
            <a:r>
              <a:rPr lang="en-US" sz="1600" dirty="0"/>
              <a:t>Lost customer</a:t>
            </a:r>
          </a:p>
        </p:txBody>
      </p:sp>
    </p:spTree>
    <p:extLst>
      <p:ext uri="{BB962C8B-B14F-4D97-AF65-F5344CB8AC3E}">
        <p14:creationId xmlns:p14="http://schemas.microsoft.com/office/powerpoint/2010/main" val="428765958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79E8A1-055A-4751-97E9-E6B1F9E2121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2537</Words>
  <Application>Microsoft Macintosh PowerPoint</Application>
  <PresentationFormat>Widescreen</PresentationFormat>
  <Paragraphs>280</Paragraphs>
  <Slides>33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Menlo</vt:lpstr>
      <vt:lpstr>Univers</vt:lpstr>
      <vt:lpstr>GradientUnivers</vt:lpstr>
      <vt:lpstr>Cymbiotika   Junior Data Analyst</vt:lpstr>
      <vt:lpstr>Python Assessment</vt:lpstr>
      <vt:lpstr>Calculate the Monthly Customer Churn Rate</vt:lpstr>
      <vt:lpstr>Monthly Churn Rate</vt:lpstr>
      <vt:lpstr>Assumptions</vt:lpstr>
      <vt:lpstr>Methods</vt:lpstr>
      <vt:lpstr>Methods  Continued…</vt:lpstr>
      <vt:lpstr>Analysis</vt:lpstr>
      <vt:lpstr>Analysis</vt:lpstr>
      <vt:lpstr>Analysis</vt:lpstr>
      <vt:lpstr>Analysis</vt:lpstr>
      <vt:lpstr>Results</vt:lpstr>
      <vt:lpstr>Conclusion</vt:lpstr>
      <vt:lpstr>The Number of Active Subscriptions per Customer per Month</vt:lpstr>
      <vt:lpstr>Assumptions</vt:lpstr>
      <vt:lpstr>Methods</vt:lpstr>
      <vt:lpstr>Analysis</vt:lpstr>
      <vt:lpstr>PowerPoint Presentation</vt:lpstr>
      <vt:lpstr>Conclusion</vt:lpstr>
      <vt:lpstr>PERCENTAGE OF ACTIVE CUSTOMERS WHO ORDER EACH MONTH</vt:lpstr>
      <vt:lpstr>Assumptions</vt:lpstr>
      <vt:lpstr>Methods</vt:lpstr>
      <vt:lpstr>Methods Continued…</vt:lpstr>
      <vt:lpstr>Analysis</vt:lpstr>
      <vt:lpstr>Conclusion</vt:lpstr>
      <vt:lpstr>STARTING AND ENDING SUBSCRIPTION REVENUE MoM</vt:lpstr>
      <vt:lpstr>Assumptions</vt:lpstr>
      <vt:lpstr>Methods</vt:lpstr>
      <vt:lpstr>Analysis</vt:lpstr>
      <vt:lpstr>PowerPoint Presentation</vt:lpstr>
      <vt:lpstr>Conclusion</vt:lpstr>
      <vt:lpstr>Footnotes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2023-02-28T21:05:27Z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